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tags/tag12.xml" ContentType="application/vnd.openxmlformats-officedocument.presentationml.tags+xml"/>
  <Override PartName="/ppt/notesSlides/notesSlide15.xml" ContentType="application/vnd.openxmlformats-officedocument.presentationml.notesSlide+xml"/>
  <Override PartName="/ppt/tags/tag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7" r:id="rId2"/>
    <p:sldId id="365" r:id="rId3"/>
    <p:sldId id="454" r:id="rId4"/>
    <p:sldId id="424" r:id="rId5"/>
    <p:sldId id="433" r:id="rId6"/>
    <p:sldId id="434" r:id="rId7"/>
    <p:sldId id="436" r:id="rId8"/>
    <p:sldId id="439" r:id="rId9"/>
    <p:sldId id="440" r:id="rId10"/>
    <p:sldId id="443" r:id="rId11"/>
    <p:sldId id="441" r:id="rId12"/>
    <p:sldId id="447" r:id="rId13"/>
    <p:sldId id="449" r:id="rId14"/>
    <p:sldId id="450" r:id="rId15"/>
    <p:sldId id="452" r:id="rId16"/>
    <p:sldId id="453"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00"/>
    <a:srgbClr val="743E99"/>
    <a:srgbClr val="AA5555"/>
    <a:srgbClr val="7F7F7F"/>
    <a:srgbClr val="343434"/>
    <a:srgbClr val="677C96"/>
    <a:srgbClr val="A3C1E5"/>
    <a:srgbClr val="FFD452"/>
    <a:srgbClr val="723C9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144" autoAdjust="0"/>
    <p:restoredTop sz="80745" autoAdjust="0"/>
  </p:normalViewPr>
  <p:slideViewPr>
    <p:cSldViewPr snapToGrid="0">
      <p:cViewPr varScale="1">
        <p:scale>
          <a:sx n="56" d="100"/>
          <a:sy n="56" d="100"/>
        </p:scale>
        <p:origin x="156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0B05E9-E5D4-416D-A9F2-87384F3ABF71}" type="datetimeFigureOut">
              <a:rPr lang="en-US" smtClean="0"/>
              <a:t>6/4/2018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5F3F3B-22D4-4527-89D7-3B78ECD1570E}" type="slidenum">
              <a:rPr lang="en-US" smtClean="0"/>
              <a:t>‹#›</a:t>
            </a:fld>
            <a:endParaRPr lang="en-US"/>
          </a:p>
        </p:txBody>
      </p:sp>
    </p:spTree>
    <p:extLst>
      <p:ext uri="{BB962C8B-B14F-4D97-AF65-F5344CB8AC3E}">
        <p14:creationId xmlns:p14="http://schemas.microsoft.com/office/powerpoint/2010/main" val="3293910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afternoon everyone! </a:t>
            </a:r>
            <a:r>
              <a:rPr lang="en-US" dirty="0" smtClean="0"/>
              <a:t>So this work is</a:t>
            </a:r>
            <a:r>
              <a:rPr lang="en-US" baseline="0" dirty="0" smtClean="0"/>
              <a:t> about quality of experience modeling </a:t>
            </a:r>
            <a:r>
              <a:rPr lang="en-US" baseline="0" dirty="0" smtClean="0"/>
              <a:t>which was in collaboration with Hewlett Packard enterprise. </a:t>
            </a:r>
            <a:endParaRPr lang="en-US" dirty="0"/>
          </a:p>
        </p:txBody>
      </p:sp>
      <p:sp>
        <p:nvSpPr>
          <p:cNvPr id="4" name="Slide Number Placeholder 3"/>
          <p:cNvSpPr>
            <a:spLocks noGrp="1"/>
          </p:cNvSpPr>
          <p:nvPr>
            <p:ph type="sldNum" sz="quarter" idx="10"/>
          </p:nvPr>
        </p:nvSpPr>
        <p:spPr/>
        <p:txBody>
          <a:bodyPr/>
          <a:lstStyle/>
          <a:p>
            <a:fld id="{1A5F3F3B-22D4-4527-89D7-3B78ECD1570E}" type="slidenum">
              <a:rPr lang="en-US" smtClean="0"/>
              <a:t>1</a:t>
            </a:fld>
            <a:endParaRPr lang="en-US"/>
          </a:p>
        </p:txBody>
      </p:sp>
    </p:spTree>
    <p:extLst>
      <p:ext uri="{BB962C8B-B14F-4D97-AF65-F5344CB8AC3E}">
        <p14:creationId xmlns:p14="http://schemas.microsoft.com/office/powerpoint/2010/main" val="1423730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here is our system design. We record the screen during the video call and extract the QoE artifacts offline. Finally, we map our QoE metrics to actual user’s experience scores using ML models which I will describe later. </a:t>
            </a:r>
            <a:endParaRPr lang="en-GB" dirty="0" smtClean="0"/>
          </a:p>
          <a:p>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10</a:t>
            </a:fld>
            <a:endParaRPr lang="en-US"/>
          </a:p>
        </p:txBody>
      </p:sp>
    </p:spTree>
    <p:extLst>
      <p:ext uri="{BB962C8B-B14F-4D97-AF65-F5344CB8AC3E}">
        <p14:creationId xmlns:p14="http://schemas.microsoft.com/office/powerpoint/2010/main" val="3684641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Our first metric is perceived bitrate which is a modified version of video bitrate. To make it content agnostic, we take the percentage change in the recorded video bitrate and compressed video bitrate. We also take the gradient of this PBR metric as another metric to capture the influence of number of times the quality of video changes. Next, </a:t>
            </a:r>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11</a:t>
            </a:fld>
            <a:endParaRPr lang="en-US"/>
          </a:p>
        </p:txBody>
      </p:sp>
    </p:spTree>
    <p:extLst>
      <p:ext uri="{BB962C8B-B14F-4D97-AF65-F5344CB8AC3E}">
        <p14:creationId xmlns:p14="http://schemas.microsoft.com/office/powerpoint/2010/main" val="909318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We have several</a:t>
            </a:r>
            <a:r>
              <a:rPr lang="en-US" baseline="0" dirty="0" smtClean="0"/>
              <a:t> QoE metrics here. We validate these metrics by modeling with actual users experience. To this end, we conduct a user study to see the correlations between user perception and our metrics and to validate them. We conduct a user-study with both lab and online users on Amazon mechanical </a:t>
            </a:r>
            <a:r>
              <a:rPr lang="en-US" baseline="0" dirty="0" err="1" smtClean="0"/>
              <a:t>turk</a:t>
            </a:r>
            <a:r>
              <a:rPr lang="en-US" baseline="0" dirty="0" smtClean="0"/>
              <a:t> with a total of 200 users and 800 video clips. And, </a:t>
            </a:r>
            <a:endParaRPr lang="en-GB" dirty="0" smtClean="0"/>
          </a:p>
        </p:txBody>
      </p:sp>
      <p:sp>
        <p:nvSpPr>
          <p:cNvPr id="4" name="Slide Number Placeholder 3"/>
          <p:cNvSpPr>
            <a:spLocks noGrp="1"/>
          </p:cNvSpPr>
          <p:nvPr>
            <p:ph type="sldNum" sz="quarter" idx="10"/>
          </p:nvPr>
        </p:nvSpPr>
        <p:spPr/>
        <p:txBody>
          <a:bodyPr/>
          <a:lstStyle/>
          <a:p>
            <a:fld id="{D246FE07-7A70-41CF-B64F-0BD4E0C553FC}" type="slidenum">
              <a:rPr lang="en-US" smtClean="0"/>
              <a:t>12</a:t>
            </a:fld>
            <a:endParaRPr lang="en-US"/>
          </a:p>
        </p:txBody>
      </p:sp>
    </p:spTree>
    <p:extLst>
      <p:ext uri="{BB962C8B-B14F-4D97-AF65-F5344CB8AC3E}">
        <p14:creationId xmlns:p14="http://schemas.microsoft.com/office/powerpoint/2010/main" val="42615926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wanted to classify the videos into 3 classes</a:t>
            </a:r>
            <a:r>
              <a:rPr lang="en-US" baseline="0" dirty="0" smtClean="0"/>
              <a:t> and hence had to find two thresholds to divide the users ratings into three classes. This threshold we select based on a greedy algorithm where we train the model with different thresholds and select the maximum accuracy giving thresholds. So with these two thresholds, we achieve a median of 90% accuracy for all three applications. And also, the mean squared error of the MOS is below 0.4 for all applications. </a:t>
            </a:r>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13</a:t>
            </a:fld>
            <a:endParaRPr lang="en-US"/>
          </a:p>
        </p:txBody>
      </p:sp>
    </p:spTree>
    <p:extLst>
      <p:ext uri="{BB962C8B-B14F-4D97-AF65-F5344CB8AC3E}">
        <p14:creationId xmlns:p14="http://schemas.microsoft.com/office/powerpoint/2010/main" val="3545019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further compare our model with previous</a:t>
            </a:r>
            <a:r>
              <a:rPr lang="en-US" baseline="0" dirty="0" smtClean="0"/>
              <a:t> baseline model. The baseline model is created using the QoE metrics that I have shown in the beginning where they fail distinguish the quality of videos with diverse content. As you see, the MOS error goes till 1.4 with baseline model.</a:t>
            </a:r>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14</a:t>
            </a:fld>
            <a:endParaRPr lang="en-US"/>
          </a:p>
        </p:txBody>
      </p:sp>
    </p:spTree>
    <p:extLst>
      <p:ext uri="{BB962C8B-B14F-4D97-AF65-F5344CB8AC3E}">
        <p14:creationId xmlns:p14="http://schemas.microsoft.com/office/powerpoint/2010/main" val="23454416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a:t>
            </a:r>
            <a:r>
              <a:rPr lang="en-US" baseline="0" dirty="0" smtClean="0"/>
              <a:t> we evaluate the feature importance for all three applications. We find that skype is more sensitive to freeze ratio while hangouts and facetime are almost equally sensitive to both PBR and freeze ratio. Where as the other features are not very important. </a:t>
            </a:r>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15</a:t>
            </a:fld>
            <a:endParaRPr lang="en-US"/>
          </a:p>
        </p:txBody>
      </p:sp>
    </p:spTree>
    <p:extLst>
      <p:ext uri="{BB962C8B-B14F-4D97-AF65-F5344CB8AC3E}">
        <p14:creationId xmlns:p14="http://schemas.microsoft.com/office/powerpoint/2010/main" val="1971079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16</a:t>
            </a:fld>
            <a:endParaRPr lang="en-US"/>
          </a:p>
        </p:txBody>
      </p:sp>
    </p:spTree>
    <p:extLst>
      <p:ext uri="{BB962C8B-B14F-4D97-AF65-F5344CB8AC3E}">
        <p14:creationId xmlns:p14="http://schemas.microsoft.com/office/powerpoint/2010/main" val="4254132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there is lot of work to improve the QoE given that there are diverse applications, devices and networks. Because of these mixed technologies it has become very hard to understand the QoE issues and thereby improvement. The current solutions to improve QoE vary from application developers, device manufacturers and of course content providers.</a:t>
            </a:r>
          </a:p>
        </p:txBody>
      </p:sp>
      <p:sp>
        <p:nvSpPr>
          <p:cNvPr id="4" name="Slide Number Placeholder 3"/>
          <p:cNvSpPr>
            <a:spLocks noGrp="1"/>
          </p:cNvSpPr>
          <p:nvPr>
            <p:ph type="sldNum" sz="quarter" idx="10"/>
          </p:nvPr>
        </p:nvSpPr>
        <p:spPr/>
        <p:txBody>
          <a:bodyPr/>
          <a:lstStyle/>
          <a:p>
            <a:fld id="{D246FE07-7A70-41CF-B64F-0BD4E0C553FC}" type="slidenum">
              <a:rPr lang="en-US" smtClean="0"/>
              <a:t>2</a:t>
            </a:fld>
            <a:endParaRPr lang="en-US"/>
          </a:p>
        </p:txBody>
      </p:sp>
    </p:spTree>
    <p:extLst>
      <p:ext uri="{BB962C8B-B14F-4D97-AF65-F5344CB8AC3E}">
        <p14:creationId xmlns:p14="http://schemas.microsoft.com/office/powerpoint/2010/main" val="3189766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 this work, we will focus on QoE improvement at the last of hop of the network which is typically access points like Aruba and </a:t>
            </a:r>
            <a:r>
              <a:rPr lang="en-US" baseline="0" dirty="0" err="1" smtClean="0"/>
              <a:t>Netgear</a:t>
            </a:r>
            <a:r>
              <a:rPr lang="en-US" baseline="0" dirty="0" smtClean="0"/>
              <a:t> Aps that you see up there.</a:t>
            </a:r>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3</a:t>
            </a:fld>
            <a:endParaRPr lang="en-US"/>
          </a:p>
        </p:txBody>
      </p:sp>
    </p:spTree>
    <p:extLst>
      <p:ext uri="{BB962C8B-B14F-4D97-AF65-F5344CB8AC3E}">
        <p14:creationId xmlns:p14="http://schemas.microsoft.com/office/powerpoint/2010/main" val="39062466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currently, the last hop routers for example Aruba have no idea how the users experience is. But, recently it has been proven that QoE based network resource provisioning performs better than QoS. However, knowing the QoE from end-users is not feasible in real time, so some prior work mapped QoE based on QoS. </a:t>
            </a:r>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4</a:t>
            </a:fld>
            <a:endParaRPr lang="en-US"/>
          </a:p>
        </p:txBody>
      </p:sp>
    </p:spTree>
    <p:extLst>
      <p:ext uri="{BB962C8B-B14F-4D97-AF65-F5344CB8AC3E}">
        <p14:creationId xmlns:p14="http://schemas.microsoft.com/office/powerpoint/2010/main" val="1985566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can train this experience under diverse network conditions using a machine learning model and use this data-driven QoE model in resource provisioning. So, Aruba which is acquired by HP wanted to make their </a:t>
            </a:r>
            <a:r>
              <a:rPr lang="en-US" baseline="0" dirty="0" err="1" smtClean="0"/>
              <a:t>WiFi</a:t>
            </a:r>
            <a:r>
              <a:rPr lang="en-US" baseline="0" dirty="0" smtClean="0"/>
              <a:t> AP intelligent by embedding the QoE of end-users and as an initial attempt we focus on modeling telephony applications. And there we face few challenges. This model here requires the ground-truth QoE information to map with QoS. But currently, </a:t>
            </a:r>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5</a:t>
            </a:fld>
            <a:endParaRPr lang="en-US"/>
          </a:p>
        </p:txBody>
      </p:sp>
    </p:spTree>
    <p:extLst>
      <p:ext uri="{BB962C8B-B14F-4D97-AF65-F5344CB8AC3E}">
        <p14:creationId xmlns:p14="http://schemas.microsoft.com/office/powerpoint/2010/main" val="32634602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Most of these applications does not provide any such QoE information. For example, Skype provides some sort of technical information during the call, which previously people used to model QoE but is not available on all versions especially recent versions. And, as you know, the training phase is very important for machine learning, which requires the ground-truth data.  </a:t>
            </a:r>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6</a:t>
            </a:fld>
            <a:endParaRPr lang="en-US"/>
          </a:p>
        </p:txBody>
      </p:sp>
    </p:spTree>
    <p:extLst>
      <p:ext uri="{BB962C8B-B14F-4D97-AF65-F5344CB8AC3E}">
        <p14:creationId xmlns:p14="http://schemas.microsoft.com/office/powerpoint/2010/main" val="1205040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So, we ask how to get this ground-truth QoE without any support from the application? This is especially important with massive increase in number of video applications. </a:t>
            </a:r>
            <a:endParaRPr lang="en-GB" dirty="0" smtClean="0"/>
          </a:p>
          <a:p>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7</a:t>
            </a:fld>
            <a:endParaRPr lang="en-US"/>
          </a:p>
        </p:txBody>
      </p:sp>
    </p:spTree>
    <p:extLst>
      <p:ext uri="{BB962C8B-B14F-4D97-AF65-F5344CB8AC3E}">
        <p14:creationId xmlns:p14="http://schemas.microsoft.com/office/powerpoint/2010/main" val="2096667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what exactly do we need to consider to while designing metrics. Here is a blurred image that screenshot under bad network conditions. Obviously, when we see the blurred image, our experience is not satisfactory. Similarly, you get bad experience when you see video freezes like this. So the aim is to capture these artefacts. Remember our goal: getting the ground-truth data for training the machine learning model? This is it. </a:t>
            </a:r>
            <a:endParaRPr lang="en-US" dirty="0"/>
          </a:p>
        </p:txBody>
      </p:sp>
      <p:sp>
        <p:nvSpPr>
          <p:cNvPr id="4" name="Slide Number Placeholder 3"/>
          <p:cNvSpPr>
            <a:spLocks noGrp="1"/>
          </p:cNvSpPr>
          <p:nvPr>
            <p:ph type="sldNum" sz="quarter" idx="10"/>
          </p:nvPr>
        </p:nvSpPr>
        <p:spPr/>
        <p:txBody>
          <a:bodyPr/>
          <a:lstStyle/>
          <a:p>
            <a:fld id="{D246FE07-7A70-41CF-B64F-0BD4E0C553FC}" type="slidenum">
              <a:rPr lang="en-US" smtClean="0"/>
              <a:t>8</a:t>
            </a:fld>
            <a:endParaRPr lang="en-US"/>
          </a:p>
        </p:txBody>
      </p:sp>
    </p:spTree>
    <p:extLst>
      <p:ext uri="{BB962C8B-B14F-4D97-AF65-F5344CB8AC3E}">
        <p14:creationId xmlns:p14="http://schemas.microsoft.com/office/powerpoint/2010/main" val="2225250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So,</a:t>
            </a:r>
            <a:r>
              <a:rPr lang="en-US" baseline="0" dirty="0" smtClean="0"/>
              <a:t> we tried few existing popular metrics to capture these QoE artifacts and found that they fail across diverse content and motion present in the video. As you see, the metric does not really distinguish a good quality and bad quality video. </a:t>
            </a:r>
            <a:endParaRPr lang="en-US" dirty="0" smtClean="0"/>
          </a:p>
        </p:txBody>
      </p:sp>
      <p:sp>
        <p:nvSpPr>
          <p:cNvPr id="4" name="Slide Number Placeholder 3"/>
          <p:cNvSpPr>
            <a:spLocks noGrp="1"/>
          </p:cNvSpPr>
          <p:nvPr>
            <p:ph type="sldNum" sz="quarter" idx="10"/>
          </p:nvPr>
        </p:nvSpPr>
        <p:spPr/>
        <p:txBody>
          <a:bodyPr/>
          <a:lstStyle/>
          <a:p>
            <a:fld id="{D246FE07-7A70-41CF-B64F-0BD4E0C553FC}" type="slidenum">
              <a:rPr lang="en-US" smtClean="0"/>
              <a:t>9</a:t>
            </a:fld>
            <a:endParaRPr lang="en-US"/>
          </a:p>
        </p:txBody>
      </p:sp>
    </p:spTree>
    <p:extLst>
      <p:ext uri="{BB962C8B-B14F-4D97-AF65-F5344CB8AC3E}">
        <p14:creationId xmlns:p14="http://schemas.microsoft.com/office/powerpoint/2010/main" val="2571991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5576DE-58B0-4797-9C31-32F13AE39FA1}" type="datetime1">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F43A6-83DD-41E1-8079-6F6FA92F0C99}" type="slidenum">
              <a:rPr lang="en-US" smtClean="0"/>
              <a:t>‹#›</a:t>
            </a:fld>
            <a:endParaRPr lang="en-US"/>
          </a:p>
        </p:txBody>
      </p:sp>
    </p:spTree>
    <p:extLst>
      <p:ext uri="{BB962C8B-B14F-4D97-AF65-F5344CB8AC3E}">
        <p14:creationId xmlns:p14="http://schemas.microsoft.com/office/powerpoint/2010/main" val="20974927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6333D93-1991-4D82-9C44-E15E1155A422}" type="datetime1">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F43A6-83DD-41E1-8079-6F6FA92F0C99}" type="slidenum">
              <a:rPr lang="en-US" smtClean="0"/>
              <a:t>‹#›</a:t>
            </a:fld>
            <a:endParaRPr lang="en-US"/>
          </a:p>
        </p:txBody>
      </p:sp>
    </p:spTree>
    <p:extLst>
      <p:ext uri="{BB962C8B-B14F-4D97-AF65-F5344CB8AC3E}">
        <p14:creationId xmlns:p14="http://schemas.microsoft.com/office/powerpoint/2010/main" val="3990448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A4EF3B5-D0CA-4C7C-8AB7-638419C9FE35}" type="datetime1">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F43A6-83DD-41E1-8079-6F6FA92F0C99}" type="slidenum">
              <a:rPr lang="en-US" smtClean="0"/>
              <a:t>‹#›</a:t>
            </a:fld>
            <a:endParaRPr lang="en-US"/>
          </a:p>
        </p:txBody>
      </p:sp>
    </p:spTree>
    <p:extLst>
      <p:ext uri="{BB962C8B-B14F-4D97-AF65-F5344CB8AC3E}">
        <p14:creationId xmlns:p14="http://schemas.microsoft.com/office/powerpoint/2010/main" val="3267609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DE9237F-D18F-457B-8417-BD1B6675CCF7}" type="datetime1">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F43A6-83DD-41E1-8079-6F6FA92F0C99}" type="slidenum">
              <a:rPr lang="en-US" smtClean="0"/>
              <a:t>‹#›</a:t>
            </a:fld>
            <a:endParaRPr lang="en-US"/>
          </a:p>
        </p:txBody>
      </p:sp>
    </p:spTree>
    <p:extLst>
      <p:ext uri="{BB962C8B-B14F-4D97-AF65-F5344CB8AC3E}">
        <p14:creationId xmlns:p14="http://schemas.microsoft.com/office/powerpoint/2010/main" val="9453940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0E9AFD8-E8FD-45FC-84C2-3B35A5BB4962}" type="datetime1">
              <a:rPr lang="en-US" smtClean="0"/>
              <a:t>6/4/2018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DF43A6-83DD-41E1-8079-6F6FA92F0C99}" type="slidenum">
              <a:rPr lang="en-US" smtClean="0"/>
              <a:t>‹#›</a:t>
            </a:fld>
            <a:endParaRPr lang="en-US"/>
          </a:p>
        </p:txBody>
      </p:sp>
    </p:spTree>
    <p:extLst>
      <p:ext uri="{BB962C8B-B14F-4D97-AF65-F5344CB8AC3E}">
        <p14:creationId xmlns:p14="http://schemas.microsoft.com/office/powerpoint/2010/main" val="26225226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F9D89BC-8494-4996-80F1-4E4174034B8F}" type="datetime1">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DF43A6-83DD-41E1-8079-6F6FA92F0C99}" type="slidenum">
              <a:rPr lang="en-US" smtClean="0"/>
              <a:t>‹#›</a:t>
            </a:fld>
            <a:endParaRPr lang="en-US"/>
          </a:p>
        </p:txBody>
      </p:sp>
    </p:spTree>
    <p:extLst>
      <p:ext uri="{BB962C8B-B14F-4D97-AF65-F5344CB8AC3E}">
        <p14:creationId xmlns:p14="http://schemas.microsoft.com/office/powerpoint/2010/main" val="12525263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4F423CA-C078-450F-B372-B6A2BCB6874F}" type="datetime1">
              <a:rPr lang="en-US" smtClean="0"/>
              <a:t>6/4/2018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DF43A6-83DD-41E1-8079-6F6FA92F0C99}" type="slidenum">
              <a:rPr lang="en-US" smtClean="0"/>
              <a:t>‹#›</a:t>
            </a:fld>
            <a:endParaRPr lang="en-US"/>
          </a:p>
        </p:txBody>
      </p:sp>
    </p:spTree>
    <p:extLst>
      <p:ext uri="{BB962C8B-B14F-4D97-AF65-F5344CB8AC3E}">
        <p14:creationId xmlns:p14="http://schemas.microsoft.com/office/powerpoint/2010/main" val="10555180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B4902A-0D67-4D98-84D8-38208208E645}" type="datetime1">
              <a:rPr lang="en-US" smtClean="0"/>
              <a:t>6/4/2018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DF43A6-83DD-41E1-8079-6F6FA92F0C99}" type="slidenum">
              <a:rPr lang="en-US" smtClean="0"/>
              <a:t>‹#›</a:t>
            </a:fld>
            <a:endParaRPr lang="en-US"/>
          </a:p>
        </p:txBody>
      </p:sp>
    </p:spTree>
    <p:extLst>
      <p:ext uri="{BB962C8B-B14F-4D97-AF65-F5344CB8AC3E}">
        <p14:creationId xmlns:p14="http://schemas.microsoft.com/office/powerpoint/2010/main" val="1535277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544BD-08A0-45F9-8C59-4E1295F3EE7D}" type="datetime1">
              <a:rPr lang="en-US" smtClean="0"/>
              <a:t>6/4/2018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DF43A6-83DD-41E1-8079-6F6FA92F0C99}" type="slidenum">
              <a:rPr lang="en-US" smtClean="0"/>
              <a:t>‹#›</a:t>
            </a:fld>
            <a:endParaRPr lang="en-US"/>
          </a:p>
        </p:txBody>
      </p:sp>
    </p:spTree>
    <p:extLst>
      <p:ext uri="{BB962C8B-B14F-4D97-AF65-F5344CB8AC3E}">
        <p14:creationId xmlns:p14="http://schemas.microsoft.com/office/powerpoint/2010/main" val="753543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AE9E768-5497-4B68-8904-FD0F3317D5FE}" type="datetime1">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DF43A6-83DD-41E1-8079-6F6FA92F0C99}" type="slidenum">
              <a:rPr lang="en-US" smtClean="0"/>
              <a:t>‹#›</a:t>
            </a:fld>
            <a:endParaRPr lang="en-US"/>
          </a:p>
        </p:txBody>
      </p:sp>
    </p:spTree>
    <p:extLst>
      <p:ext uri="{BB962C8B-B14F-4D97-AF65-F5344CB8AC3E}">
        <p14:creationId xmlns:p14="http://schemas.microsoft.com/office/powerpoint/2010/main" val="6343644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9AE2F7F-505B-43B0-B6AB-837713E32ADD}" type="datetime1">
              <a:rPr lang="en-US" smtClean="0"/>
              <a:t>6/4/2018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DF43A6-83DD-41E1-8079-6F6FA92F0C99}" type="slidenum">
              <a:rPr lang="en-US" smtClean="0"/>
              <a:t>‹#›</a:t>
            </a:fld>
            <a:endParaRPr lang="en-US"/>
          </a:p>
        </p:txBody>
      </p:sp>
    </p:spTree>
    <p:extLst>
      <p:ext uri="{BB962C8B-B14F-4D97-AF65-F5344CB8AC3E}">
        <p14:creationId xmlns:p14="http://schemas.microsoft.com/office/powerpoint/2010/main" val="338916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325FC6-D9DF-435A-BC5C-3F4EBEAE40B2}" type="datetime1">
              <a:rPr lang="en-US" smtClean="0"/>
              <a:t>6/4/2018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DF43A6-83DD-41E1-8079-6F6FA92F0C99}" type="slidenum">
              <a:rPr lang="en-US" smtClean="0"/>
              <a:t>‹#›</a:t>
            </a:fld>
            <a:endParaRPr lang="en-US"/>
          </a:p>
        </p:txBody>
      </p:sp>
    </p:spTree>
    <p:extLst>
      <p:ext uri="{BB962C8B-B14F-4D97-AF65-F5344CB8AC3E}">
        <p14:creationId xmlns:p14="http://schemas.microsoft.com/office/powerpoint/2010/main" val="17462372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image" Target="../media/image31.emf"/><Relationship Id="rId5" Type="http://schemas.openxmlformats.org/officeDocument/2006/relationships/oleObject" Target="../embeddings/oleObject2.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image" Target="../media/image34.emf"/><Relationship Id="rId5" Type="http://schemas.openxmlformats.org/officeDocument/2006/relationships/oleObject" Target="../embeddings/oleObject3.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vmlDrawing" Target="../drawings/vmlDrawing4.vml"/><Relationship Id="rId6" Type="http://schemas.openxmlformats.org/officeDocument/2006/relationships/image" Target="../media/image35.emf"/><Relationship Id="rId5" Type="http://schemas.openxmlformats.org/officeDocument/2006/relationships/oleObject" Target="../embeddings/oleObject4.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9.jpeg"/><Relationship Id="rId2" Type="http://schemas.openxmlformats.org/officeDocument/2006/relationships/slideLayout" Target="../slideLayouts/slideLayout2.xml"/><Relationship Id="rId1" Type="http://schemas.openxmlformats.org/officeDocument/2006/relationships/tags" Target="../tags/tag1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gif"/><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gif"/><Relationship Id="rId11" Type="http://schemas.openxmlformats.org/officeDocument/2006/relationships/image" Target="../media/image10.png"/><Relationship Id="rId5" Type="http://schemas.openxmlformats.org/officeDocument/2006/relationships/image" Target="../media/image4.jpg"/><Relationship Id="rId10" Type="http://schemas.openxmlformats.org/officeDocument/2006/relationships/image" Target="../media/image9.png"/><Relationship Id="rId4" Type="http://schemas.openxmlformats.org/officeDocument/2006/relationships/image" Target="../media/image3.jpg"/><Relationship Id="rId9" Type="http://schemas.openxmlformats.org/officeDocument/2006/relationships/image" Target="../media/image8.png"/><Relationship Id="rId1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4.xml"/><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16.png"/><Relationship Id="rId11" Type="http://schemas.openxmlformats.org/officeDocument/2006/relationships/image" Target="../media/image24.png"/><Relationship Id="rId5" Type="http://schemas.openxmlformats.org/officeDocument/2006/relationships/image" Target="../media/image15.png"/><Relationship Id="rId10"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19.png"/></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1.png"/><Relationship Id="rId3" Type="http://schemas.openxmlformats.org/officeDocument/2006/relationships/notesSlide" Target="../notesSlides/notesSlide5.xml"/><Relationship Id="rId7" Type="http://schemas.openxmlformats.org/officeDocument/2006/relationships/image" Target="../media/image17.png"/><Relationship Id="rId12"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6.png"/><Relationship Id="rId11" Type="http://schemas.openxmlformats.org/officeDocument/2006/relationships/image" Target="../media/image24.png"/><Relationship Id="rId5" Type="http://schemas.openxmlformats.org/officeDocument/2006/relationships/image" Target="../media/image15.png"/><Relationship Id="rId10" Type="http://schemas.openxmlformats.org/officeDocument/2006/relationships/image" Target="../media/image6.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video" Target="../media/media1.mp4"/><Relationship Id="rId7" Type="http://schemas.openxmlformats.org/officeDocument/2006/relationships/image" Target="../media/image29.png"/><Relationship Id="rId2" Type="http://schemas.microsoft.com/office/2007/relationships/media" Target="../media/media1.mp4"/><Relationship Id="rId1" Type="http://schemas.openxmlformats.org/officeDocument/2006/relationships/tags" Target="../tags/tag5.xml"/><Relationship Id="rId6" Type="http://schemas.openxmlformats.org/officeDocument/2006/relationships/image" Target="../media/image28.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xml"/><Relationship Id="rId1" Type="http://schemas.openxmlformats.org/officeDocument/2006/relationships/vmlDrawing" Target="../drawings/vmlDrawing1.vml"/><Relationship Id="rId6" Type="http://schemas.openxmlformats.org/officeDocument/2006/relationships/image" Target="../media/image30.emf"/><Relationship Id="rId5" Type="http://schemas.openxmlformats.org/officeDocument/2006/relationships/oleObject" Target="../embeddings/oleObject1.bin"/><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58417" y="1356122"/>
            <a:ext cx="8706679" cy="1790700"/>
          </a:xfrm>
        </p:spPr>
        <p:txBody>
          <a:bodyPr>
            <a:normAutofit/>
          </a:bodyPr>
          <a:lstStyle/>
          <a:p>
            <a:r>
              <a:rPr lang="en-US" sz="4000" b="1" dirty="0" smtClean="0">
                <a:solidFill>
                  <a:schemeClr val="bg1"/>
                </a:solidFill>
                <a:latin typeface="Segoe UI Light" panose="020B0502040204020203" pitchFamily="34" charset="0"/>
                <a:cs typeface="Segoe UI Light" panose="020B0502040204020203" pitchFamily="34" charset="0"/>
              </a:rPr>
              <a:t>Scalable Ground-truth Annotation for Video QoE in Enterprise </a:t>
            </a:r>
            <a:r>
              <a:rPr lang="en-US" sz="4000" b="1" dirty="0" err="1" smtClean="0">
                <a:solidFill>
                  <a:schemeClr val="bg1"/>
                </a:solidFill>
                <a:latin typeface="Segoe UI Light" panose="020B0502040204020203" pitchFamily="34" charset="0"/>
                <a:cs typeface="Segoe UI Light" panose="020B0502040204020203" pitchFamily="34" charset="0"/>
              </a:rPr>
              <a:t>WiFi</a:t>
            </a:r>
            <a:endParaRPr lang="en-US" sz="4000" b="1" dirty="0">
              <a:solidFill>
                <a:schemeClr val="bg1"/>
              </a:solidFill>
              <a:latin typeface="Segoe UI Light" panose="020B0502040204020203" pitchFamily="34" charset="0"/>
              <a:cs typeface="Segoe UI Light" panose="020B0502040204020203" pitchFamily="34" charset="0"/>
            </a:endParaRPr>
          </a:p>
        </p:txBody>
      </p:sp>
      <p:sp>
        <p:nvSpPr>
          <p:cNvPr id="3" name="Subtitle 2"/>
          <p:cNvSpPr>
            <a:spLocks noGrp="1"/>
          </p:cNvSpPr>
          <p:nvPr>
            <p:ph type="subTitle" idx="1"/>
          </p:nvPr>
        </p:nvSpPr>
        <p:spPr>
          <a:xfrm>
            <a:off x="258416" y="3697254"/>
            <a:ext cx="8706679" cy="1241822"/>
          </a:xfrm>
        </p:spPr>
        <p:txBody>
          <a:bodyPr>
            <a:normAutofit/>
          </a:bodyPr>
          <a:lstStyle/>
          <a:p>
            <a:r>
              <a:rPr lang="en-GB" sz="2000" b="1" dirty="0" err="1" smtClean="0">
                <a:solidFill>
                  <a:schemeClr val="bg1"/>
                </a:solidFill>
              </a:rPr>
              <a:t>Mallesh</a:t>
            </a:r>
            <a:r>
              <a:rPr lang="en-GB" sz="2000" b="1" dirty="0" smtClean="0">
                <a:solidFill>
                  <a:schemeClr val="bg1"/>
                </a:solidFill>
              </a:rPr>
              <a:t> </a:t>
            </a:r>
            <a:r>
              <a:rPr lang="en-GB" sz="2000" b="1" dirty="0">
                <a:solidFill>
                  <a:schemeClr val="bg1"/>
                </a:solidFill>
              </a:rPr>
              <a:t>Dasari</a:t>
            </a:r>
            <a:r>
              <a:rPr lang="en-GB" sz="2000" dirty="0" smtClean="0">
                <a:solidFill>
                  <a:schemeClr val="bg1"/>
                </a:solidFill>
              </a:rPr>
              <a:t>§, </a:t>
            </a:r>
            <a:r>
              <a:rPr lang="en-GB" sz="2000" dirty="0">
                <a:solidFill>
                  <a:schemeClr val="bg1"/>
                </a:solidFill>
              </a:rPr>
              <a:t>Shruti Sanadhya†‡, Christina Vlachou† , </a:t>
            </a:r>
            <a:endParaRPr lang="en-GB" sz="2000" dirty="0" smtClean="0">
              <a:solidFill>
                <a:schemeClr val="bg1"/>
              </a:solidFill>
            </a:endParaRPr>
          </a:p>
          <a:p>
            <a:r>
              <a:rPr lang="en-GB" sz="2000" dirty="0" smtClean="0">
                <a:solidFill>
                  <a:schemeClr val="bg1"/>
                </a:solidFill>
              </a:rPr>
              <a:t>Kyu-Han </a:t>
            </a:r>
            <a:r>
              <a:rPr lang="en-GB" sz="2000" dirty="0">
                <a:solidFill>
                  <a:schemeClr val="bg1"/>
                </a:solidFill>
              </a:rPr>
              <a:t>Kim† , Samir R. Das§ </a:t>
            </a:r>
            <a:endParaRPr lang="en-GB" sz="2000" dirty="0" smtClean="0">
              <a:solidFill>
                <a:schemeClr val="bg1"/>
              </a:solidFill>
            </a:endParaRPr>
          </a:p>
          <a:p>
            <a:r>
              <a:rPr lang="en-GB" sz="2000" dirty="0" smtClean="0">
                <a:solidFill>
                  <a:schemeClr val="bg1"/>
                </a:solidFill>
              </a:rPr>
              <a:t>§</a:t>
            </a:r>
            <a:r>
              <a:rPr lang="en-GB" sz="2000" dirty="0">
                <a:solidFill>
                  <a:schemeClr val="bg1"/>
                </a:solidFill>
              </a:rPr>
              <a:t>Stony Brook University, †HPE Labs, ‡Facebook</a:t>
            </a:r>
            <a:endParaRPr lang="en-US" sz="2000" b="1" dirty="0">
              <a:solidFill>
                <a:schemeClr val="bg1"/>
              </a:solidFill>
              <a:latin typeface="Segoe UI Light" panose="020B0502040204020203" pitchFamily="34" charset="0"/>
              <a:cs typeface="Segoe UI Light" panose="020B0502040204020203"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3760" y="5226224"/>
            <a:ext cx="655991" cy="655991"/>
          </a:xfrm>
          <a:prstGeom prst="rect">
            <a:avLst/>
          </a:prstGeom>
        </p:spPr>
      </p:pic>
      <p:sp>
        <p:nvSpPr>
          <p:cNvPr id="6" name="Rectangle 5"/>
          <p:cNvSpPr/>
          <p:nvPr/>
        </p:nvSpPr>
        <p:spPr>
          <a:xfrm>
            <a:off x="3374462" y="5937775"/>
            <a:ext cx="2474588" cy="369332"/>
          </a:xfrm>
          <a:prstGeom prst="rect">
            <a:avLst/>
          </a:prstGeom>
        </p:spPr>
        <p:txBody>
          <a:bodyPr wrap="none">
            <a:spAutoFit/>
          </a:bodyPr>
          <a:lstStyle/>
          <a:p>
            <a:pPr algn="ctr"/>
            <a:r>
              <a:rPr lang="en-US" dirty="0">
                <a:solidFill>
                  <a:schemeClr val="bg1"/>
                </a:solidFill>
                <a:latin typeface="Segoe UI" panose="020B0502040204020203" pitchFamily="34" charset="0"/>
                <a:cs typeface="Segoe UI" panose="020B0502040204020203" pitchFamily="34" charset="0"/>
              </a:rPr>
              <a:t>Stony Brook University</a:t>
            </a:r>
          </a:p>
        </p:txBody>
      </p:sp>
      <p:sp>
        <p:nvSpPr>
          <p:cNvPr id="8" name="Slide Number Placeholder 7"/>
          <p:cNvSpPr>
            <a:spLocks noGrp="1"/>
          </p:cNvSpPr>
          <p:nvPr>
            <p:ph type="sldNum" sz="quarter" idx="12"/>
          </p:nvPr>
        </p:nvSpPr>
        <p:spPr/>
        <p:txBody>
          <a:bodyPr/>
          <a:lstStyle/>
          <a:p>
            <a:fld id="{A5DF43A6-83DD-41E1-8079-6F6FA92F0C99}" type="slidenum">
              <a:rPr lang="en-US" smtClean="0"/>
              <a:t>1</a:t>
            </a:fld>
            <a:endParaRPr lang="en-US"/>
          </a:p>
        </p:txBody>
      </p:sp>
    </p:spTree>
    <p:extLst>
      <p:ext uri="{BB962C8B-B14F-4D97-AF65-F5344CB8AC3E}">
        <p14:creationId xmlns:p14="http://schemas.microsoft.com/office/powerpoint/2010/main" val="31773216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rPr>
              <a:t>System Design</a:t>
            </a:r>
            <a:endParaRPr lang="en-US"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10</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284822673"/>
              </p:ext>
            </p:extLst>
          </p:nvPr>
        </p:nvGraphicFramePr>
        <p:xfrm>
          <a:off x="96544" y="1393824"/>
          <a:ext cx="8850126" cy="4843690"/>
        </p:xfrm>
        <a:graphic>
          <a:graphicData uri="http://schemas.openxmlformats.org/presentationml/2006/ole">
            <mc:AlternateContent xmlns:mc="http://schemas.openxmlformats.org/markup-compatibility/2006">
              <mc:Choice xmlns:v="urn:schemas-microsoft-com:vml" Requires="v">
                <p:oleObj spid="_x0000_s13720" name="Acrobat Document" r:id="rId5" imgW="6902335" imgH="3200268" progId="AcroExch.Document.DC">
                  <p:embed/>
                </p:oleObj>
              </mc:Choice>
              <mc:Fallback>
                <p:oleObj name="Acrobat Document" r:id="rId5" imgW="6902335" imgH="3200268" progId="AcroExch.Document.DC">
                  <p:embed/>
                  <p:pic>
                    <p:nvPicPr>
                      <p:cNvPr id="0" name=""/>
                      <p:cNvPicPr/>
                      <p:nvPr/>
                    </p:nvPicPr>
                    <p:blipFill>
                      <a:blip r:embed="rId6"/>
                      <a:stretch>
                        <a:fillRect/>
                      </a:stretch>
                    </p:blipFill>
                    <p:spPr>
                      <a:xfrm>
                        <a:off x="96544" y="1393824"/>
                        <a:ext cx="8850126" cy="4843690"/>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25851772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rPr>
              <a:t>Our QoE Metrics</a:t>
            </a:r>
            <a:endParaRPr lang="en-US"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11</a:t>
            </a:fld>
            <a:endParaRPr lang="en-US"/>
          </a:p>
        </p:txBody>
      </p:sp>
      <p:sp>
        <p:nvSpPr>
          <p:cNvPr id="14" name="Title 1"/>
          <p:cNvSpPr txBox="1">
            <a:spLocks/>
          </p:cNvSpPr>
          <p:nvPr/>
        </p:nvSpPr>
        <p:spPr>
          <a:xfrm>
            <a:off x="0" y="1101797"/>
            <a:ext cx="45066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1. Perceived Bitrate (PBR)</a:t>
            </a:r>
            <a:endParaRPr lang="en-GB" sz="3200" b="1" dirty="0"/>
          </a:p>
        </p:txBody>
      </p:sp>
      <p:sp>
        <p:nvSpPr>
          <p:cNvPr id="15" name="Content Placeholder 2"/>
          <p:cNvSpPr>
            <a:spLocks noGrp="1"/>
          </p:cNvSpPr>
          <p:nvPr>
            <p:ph idx="1"/>
          </p:nvPr>
        </p:nvSpPr>
        <p:spPr>
          <a:xfrm>
            <a:off x="533400" y="2076782"/>
            <a:ext cx="4116185" cy="2726055"/>
          </a:xfrm>
        </p:spPr>
        <p:txBody>
          <a:bodyPr>
            <a:normAutofit/>
          </a:bodyPr>
          <a:lstStyle/>
          <a:p>
            <a:r>
              <a:rPr lang="en-US" dirty="0" smtClean="0"/>
              <a:t>Typically video compression is very motion sensitive</a:t>
            </a:r>
          </a:p>
          <a:p>
            <a:pPr lvl="1"/>
            <a:r>
              <a:rPr lang="en-US" dirty="0" smtClean="0"/>
              <a:t>Use intra only coding</a:t>
            </a:r>
            <a:endParaRPr lang="en-GB" dirty="0" smtClean="0"/>
          </a:p>
        </p:txBody>
      </p:sp>
      <p:sp>
        <p:nvSpPr>
          <p:cNvPr id="18" name="TextBox 17"/>
          <p:cNvSpPr txBox="1"/>
          <p:nvPr/>
        </p:nvSpPr>
        <p:spPr>
          <a:xfrm>
            <a:off x="-793800" y="5329046"/>
            <a:ext cx="8606651" cy="830997"/>
          </a:xfrm>
          <a:prstGeom prst="rect">
            <a:avLst/>
          </a:prstGeom>
          <a:noFill/>
        </p:spPr>
        <p:txBody>
          <a:bodyPr wrap="none" rtlCol="0">
            <a:spAutoFit/>
          </a:bodyPr>
          <a:lstStyle/>
          <a:p>
            <a:r>
              <a:rPr lang="en-US" sz="2400" i="1" dirty="0" smtClean="0"/>
              <a:t>                               Recorded video bitrate – Compressed video bitrate</a:t>
            </a:r>
            <a:endParaRPr lang="en-GB" sz="2400" i="1" dirty="0"/>
          </a:p>
          <a:p>
            <a:r>
              <a:rPr lang="en-GB" sz="2400" i="1" dirty="0" smtClean="0"/>
              <a:t>                                                          Recorded video bitrate</a:t>
            </a:r>
            <a:endParaRPr lang="en-US" sz="2400" i="1" dirty="0" smtClean="0"/>
          </a:p>
        </p:txBody>
      </p:sp>
      <p:sp>
        <p:nvSpPr>
          <p:cNvPr id="19" name="TextBox 18"/>
          <p:cNvSpPr txBox="1"/>
          <p:nvPr/>
        </p:nvSpPr>
        <p:spPr>
          <a:xfrm>
            <a:off x="-10886" y="5513713"/>
            <a:ext cx="8339142" cy="461665"/>
          </a:xfrm>
          <a:prstGeom prst="rect">
            <a:avLst/>
          </a:prstGeom>
          <a:noFill/>
        </p:spPr>
        <p:txBody>
          <a:bodyPr wrap="none" rtlCol="0">
            <a:spAutoFit/>
          </a:bodyPr>
          <a:lstStyle/>
          <a:p>
            <a:r>
              <a:rPr lang="en-US" sz="2400" dirty="0" smtClean="0"/>
              <a:t> PBR =                                                                                                       </a:t>
            </a:r>
            <a:endParaRPr lang="en-GB" sz="2400" i="1" dirty="0"/>
          </a:p>
        </p:txBody>
      </p:sp>
      <p:cxnSp>
        <p:nvCxnSpPr>
          <p:cNvPr id="20" name="Straight Connector 19"/>
          <p:cNvCxnSpPr>
            <a:endCxn id="18" idx="3"/>
          </p:cNvCxnSpPr>
          <p:nvPr/>
        </p:nvCxnSpPr>
        <p:spPr>
          <a:xfrm>
            <a:off x="1103812" y="5744544"/>
            <a:ext cx="6709039" cy="1"/>
          </a:xfrm>
          <a:prstGeom prst="line">
            <a:avLst/>
          </a:prstGeom>
          <a:ln w="19050"/>
        </p:spPr>
        <p:style>
          <a:lnRef idx="1">
            <a:schemeClr val="dk1"/>
          </a:lnRef>
          <a:fillRef idx="0">
            <a:schemeClr val="dk1"/>
          </a:fillRef>
          <a:effectRef idx="0">
            <a:schemeClr val="dk1"/>
          </a:effectRef>
          <a:fontRef idx="minor">
            <a:schemeClr val="tx1"/>
          </a:fontRef>
        </p:style>
      </p:cxnSp>
      <p:sp>
        <p:nvSpPr>
          <p:cNvPr id="22" name="Title 1"/>
          <p:cNvSpPr txBox="1">
            <a:spLocks/>
          </p:cNvSpPr>
          <p:nvPr/>
        </p:nvSpPr>
        <p:spPr>
          <a:xfrm>
            <a:off x="-10886" y="3484722"/>
            <a:ext cx="45066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2. </a:t>
            </a:r>
            <a:r>
              <a:rPr lang="en-US" sz="3200" b="1" dirty="0" err="1" smtClean="0"/>
              <a:t>cPBR</a:t>
            </a:r>
            <a:r>
              <a:rPr lang="en-US" sz="3200" b="1" dirty="0" smtClean="0"/>
              <a:t>(            ) </a:t>
            </a:r>
            <a:endParaRPr lang="en-GB" sz="3200" b="1" dirty="0"/>
          </a:p>
        </p:txBody>
      </p:sp>
      <p:pic>
        <p:nvPicPr>
          <p:cNvPr id="4100" name="Picture 4" descr="http://latex2png.com/output/latex_34eecebe768141c4b9f371173b7a53bf.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56374" y="3885513"/>
            <a:ext cx="971832" cy="55349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4386943" y="2876816"/>
            <a:ext cx="39406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4</a:t>
            </a:r>
            <a:r>
              <a:rPr lang="en-US" sz="3200" b="1" dirty="0" smtClean="0"/>
              <a:t>. Number of freezes</a:t>
            </a:r>
            <a:endParaRPr lang="en-GB" sz="3200" b="1" dirty="0"/>
          </a:p>
        </p:txBody>
      </p:sp>
      <p:sp>
        <p:nvSpPr>
          <p:cNvPr id="13" name="Content Placeholder 2"/>
          <p:cNvSpPr txBox="1">
            <a:spLocks/>
          </p:cNvSpPr>
          <p:nvPr/>
        </p:nvSpPr>
        <p:spPr>
          <a:xfrm>
            <a:off x="5050972" y="1888404"/>
            <a:ext cx="4212772" cy="18984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Ffmpeg’s </a:t>
            </a:r>
            <a:r>
              <a:rPr lang="en-US" i="1" dirty="0" smtClean="0"/>
              <a:t>mpdecimate</a:t>
            </a:r>
            <a:endParaRPr lang="en-US" dirty="0" smtClean="0"/>
          </a:p>
          <a:p>
            <a:r>
              <a:rPr lang="en-US" dirty="0" smtClean="0"/>
              <a:t>Similar to Inter-frame prediction</a:t>
            </a:r>
          </a:p>
          <a:p>
            <a:endParaRPr lang="en-US" dirty="0" smtClean="0"/>
          </a:p>
        </p:txBody>
      </p:sp>
      <p:sp>
        <p:nvSpPr>
          <p:cNvPr id="16" name="Title 1"/>
          <p:cNvSpPr txBox="1">
            <a:spLocks/>
          </p:cNvSpPr>
          <p:nvPr/>
        </p:nvSpPr>
        <p:spPr>
          <a:xfrm>
            <a:off x="4386943" y="1110261"/>
            <a:ext cx="27540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a:t>3</a:t>
            </a:r>
            <a:r>
              <a:rPr lang="en-US" sz="3200" b="1" dirty="0" smtClean="0"/>
              <a:t>. Freeze Ratio</a:t>
            </a:r>
            <a:endParaRPr lang="en-GB" sz="3200" b="1" dirty="0"/>
          </a:p>
        </p:txBody>
      </p:sp>
      <p:sp>
        <p:nvSpPr>
          <p:cNvPr id="17" name="Title 1"/>
          <p:cNvSpPr txBox="1">
            <a:spLocks/>
          </p:cNvSpPr>
          <p:nvPr/>
        </p:nvSpPr>
        <p:spPr>
          <a:xfrm>
            <a:off x="4386943" y="3317808"/>
            <a:ext cx="394062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dirty="0" smtClean="0"/>
              <a:t>5. Length of freezes</a:t>
            </a:r>
            <a:endParaRPr lang="en-GB" sz="3200" b="1" dirty="0"/>
          </a:p>
        </p:txBody>
      </p:sp>
      <p:sp>
        <p:nvSpPr>
          <p:cNvPr id="23" name="TextBox 22"/>
          <p:cNvSpPr txBox="1"/>
          <p:nvPr/>
        </p:nvSpPr>
        <p:spPr>
          <a:xfrm>
            <a:off x="2324279" y="4485493"/>
            <a:ext cx="5586786" cy="830997"/>
          </a:xfrm>
          <a:prstGeom prst="rect">
            <a:avLst/>
          </a:prstGeom>
          <a:noFill/>
        </p:spPr>
        <p:txBody>
          <a:bodyPr wrap="none" rtlCol="0">
            <a:spAutoFit/>
          </a:bodyPr>
          <a:lstStyle/>
          <a:p>
            <a:r>
              <a:rPr lang="en-US" sz="2400" i="1" dirty="0" smtClean="0"/>
              <a:t>                               Number of unique frames </a:t>
            </a:r>
            <a:endParaRPr lang="en-GB" sz="2400" i="1" dirty="0"/>
          </a:p>
          <a:p>
            <a:r>
              <a:rPr lang="en-GB" sz="2400" i="1" dirty="0" smtClean="0"/>
              <a:t>                                           Total frames</a:t>
            </a:r>
            <a:endParaRPr lang="en-US" sz="2400" i="1" dirty="0" smtClean="0"/>
          </a:p>
        </p:txBody>
      </p:sp>
      <p:sp>
        <p:nvSpPr>
          <p:cNvPr id="24" name="TextBox 23"/>
          <p:cNvSpPr txBox="1"/>
          <p:nvPr/>
        </p:nvSpPr>
        <p:spPr>
          <a:xfrm>
            <a:off x="2156822" y="4643371"/>
            <a:ext cx="2397579" cy="461665"/>
          </a:xfrm>
          <a:prstGeom prst="rect">
            <a:avLst/>
          </a:prstGeom>
          <a:noFill/>
        </p:spPr>
        <p:txBody>
          <a:bodyPr wrap="none" rtlCol="0">
            <a:spAutoFit/>
          </a:bodyPr>
          <a:lstStyle/>
          <a:p>
            <a:r>
              <a:rPr lang="en-US" sz="2400" dirty="0" smtClean="0"/>
              <a:t>Freeze Ratio = 1 - </a:t>
            </a:r>
            <a:endParaRPr lang="en-GB" sz="2400" dirty="0"/>
          </a:p>
        </p:txBody>
      </p:sp>
      <p:cxnSp>
        <p:nvCxnSpPr>
          <p:cNvPr id="25" name="Straight Connector 24"/>
          <p:cNvCxnSpPr/>
          <p:nvPr/>
        </p:nvCxnSpPr>
        <p:spPr>
          <a:xfrm>
            <a:off x="4506686" y="4914840"/>
            <a:ext cx="3404694" cy="1"/>
          </a:xfrm>
          <a:prstGeom prst="line">
            <a:avLst/>
          </a:prstGeom>
          <a:ln w="19050"/>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2635017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rPr>
              <a:t>MOS Prediction Model</a:t>
            </a:r>
            <a:endParaRPr lang="en-US"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12</a:t>
            </a:fld>
            <a:endParaRPr lang="en-US"/>
          </a:p>
        </p:txBody>
      </p:sp>
      <p:sp>
        <p:nvSpPr>
          <p:cNvPr id="13" name="Rounded Rectangle 12"/>
          <p:cNvSpPr/>
          <p:nvPr/>
        </p:nvSpPr>
        <p:spPr>
          <a:xfrm>
            <a:off x="236718" y="3895112"/>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400" dirty="0" smtClean="0"/>
              <a:t> Validate the QoE metrics by mapping them to actual </a:t>
            </a:r>
          </a:p>
          <a:p>
            <a:pPr lvl="1" algn="ctr"/>
            <a:r>
              <a:rPr lang="en-US" sz="2400" dirty="0" smtClean="0"/>
              <a:t>users’ experience</a:t>
            </a:r>
            <a:endParaRPr lang="en-GB" sz="2400" dirty="0">
              <a:solidFill>
                <a:schemeClr val="bg1"/>
              </a:solidFill>
            </a:endParaRPr>
          </a:p>
        </p:txBody>
      </p:sp>
      <p:sp>
        <p:nvSpPr>
          <p:cNvPr id="12" name="Can 11"/>
          <p:cNvSpPr/>
          <p:nvPr/>
        </p:nvSpPr>
        <p:spPr>
          <a:xfrm>
            <a:off x="3222172" y="2203247"/>
            <a:ext cx="2405742" cy="1168141"/>
          </a:xfrm>
          <a:prstGeom prst="can">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QoE = M (Blur, Freezes)</a:t>
            </a:r>
            <a:endParaRPr lang="en-US" dirty="0"/>
          </a:p>
        </p:txBody>
      </p:sp>
      <p:sp>
        <p:nvSpPr>
          <p:cNvPr id="14" name="Rounded Rectangle 13"/>
          <p:cNvSpPr/>
          <p:nvPr/>
        </p:nvSpPr>
        <p:spPr>
          <a:xfrm>
            <a:off x="704129" y="1980138"/>
            <a:ext cx="2045788" cy="161436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Segoe UI Light" panose="020B0502040204020203" pitchFamily="34" charset="0"/>
                <a:cs typeface="Segoe UI Light" panose="020B0502040204020203" pitchFamily="34" charset="0"/>
              </a:rPr>
              <a:t>User-study</a:t>
            </a:r>
          </a:p>
          <a:p>
            <a:pPr algn="ctr"/>
            <a:r>
              <a:rPr lang="en-US" sz="2400" dirty="0" smtClean="0">
                <a:solidFill>
                  <a:schemeClr val="bg1"/>
                </a:solidFill>
                <a:latin typeface="Segoe UI Light" panose="020B0502040204020203" pitchFamily="34" charset="0"/>
                <a:cs typeface="Segoe UI Light" panose="020B0502040204020203" pitchFamily="34" charset="0"/>
              </a:rPr>
              <a:t>MOS</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15" name="Rounded Rectangle 14"/>
          <p:cNvSpPr/>
          <p:nvPr/>
        </p:nvSpPr>
        <p:spPr>
          <a:xfrm>
            <a:off x="6100169" y="1980138"/>
            <a:ext cx="2045788" cy="1614360"/>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latin typeface="Segoe UI Light" panose="020B0502040204020203" pitchFamily="34" charset="0"/>
                <a:cs typeface="Segoe UI Light" panose="020B0502040204020203" pitchFamily="34" charset="0"/>
              </a:rPr>
              <a:t>Predict MOS</a:t>
            </a:r>
          </a:p>
          <a:p>
            <a:pPr algn="ctr"/>
            <a:r>
              <a:rPr lang="en-US" sz="2400" dirty="0" smtClean="0">
                <a:solidFill>
                  <a:schemeClr val="bg1"/>
                </a:solidFill>
                <a:latin typeface="Segoe UI Light" panose="020B0502040204020203" pitchFamily="34" charset="0"/>
                <a:cs typeface="Segoe UI Light" panose="020B0502040204020203" pitchFamily="34" charset="0"/>
              </a:rPr>
              <a:t>From QoE Metrics</a:t>
            </a:r>
            <a:endParaRPr lang="en-US" sz="2400" dirty="0">
              <a:solidFill>
                <a:schemeClr val="bg1"/>
              </a:solidFill>
              <a:latin typeface="Segoe UI Light" panose="020B0502040204020203" pitchFamily="34" charset="0"/>
              <a:cs typeface="Segoe UI Light" panose="020B0502040204020203" pitchFamily="34" charset="0"/>
            </a:endParaRPr>
          </a:p>
        </p:txBody>
      </p:sp>
      <p:sp>
        <p:nvSpPr>
          <p:cNvPr id="16" name="Rounded Rectangle 15"/>
          <p:cNvSpPr/>
          <p:nvPr/>
        </p:nvSpPr>
        <p:spPr>
          <a:xfrm>
            <a:off x="236718" y="5176305"/>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400" dirty="0" smtClean="0"/>
              <a:t>800 video samples from 20 diverse videos, 200 users</a:t>
            </a:r>
            <a:endParaRPr lang="en-GB" sz="2400" dirty="0">
              <a:solidFill>
                <a:schemeClr val="bg1"/>
              </a:solidFill>
            </a:endParaRPr>
          </a:p>
        </p:txBody>
      </p:sp>
    </p:spTree>
    <p:custDataLst>
      <p:tags r:id="rId1"/>
    </p:custDataLst>
    <p:extLst>
      <p:ext uri="{BB962C8B-B14F-4D97-AF65-F5344CB8AC3E}">
        <p14:creationId xmlns:p14="http://schemas.microsoft.com/office/powerpoint/2010/main" val="2809046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rPr>
              <a:t>Results</a:t>
            </a:r>
            <a:endParaRPr lang="en-US"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13</a:t>
            </a:fld>
            <a:endParaRPr lang="en-US"/>
          </a:p>
        </p:txBody>
      </p:sp>
      <p:sp>
        <p:nvSpPr>
          <p:cNvPr id="16" name="Rounded Rectangle 15"/>
          <p:cNvSpPr/>
          <p:nvPr/>
        </p:nvSpPr>
        <p:spPr>
          <a:xfrm>
            <a:off x="236718" y="5286072"/>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400" dirty="0" smtClean="0">
                <a:solidFill>
                  <a:schemeClr val="bg1"/>
                </a:solidFill>
              </a:rPr>
              <a:t>A median of 90% accuracy for all three applications</a:t>
            </a:r>
            <a:endParaRPr lang="en-GB" sz="2400" dirty="0">
              <a:solidFill>
                <a:schemeClr val="bg1"/>
              </a:solidFill>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46" y="1295744"/>
            <a:ext cx="8741229" cy="3990328"/>
          </a:xfrm>
          <a:prstGeom prst="rect">
            <a:avLst/>
          </a:prstGeom>
        </p:spPr>
      </p:pic>
    </p:spTree>
    <p:custDataLst>
      <p:tags r:id="rId1"/>
    </p:custDataLst>
    <p:extLst>
      <p:ext uri="{BB962C8B-B14F-4D97-AF65-F5344CB8AC3E}">
        <p14:creationId xmlns:p14="http://schemas.microsoft.com/office/powerpoint/2010/main" val="14438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rPr>
              <a:t>Results</a:t>
            </a:r>
            <a:endParaRPr lang="en-US"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14</a:t>
            </a:fld>
            <a:endParaRPr lang="en-US"/>
          </a:p>
        </p:txBody>
      </p:sp>
      <p:sp>
        <p:nvSpPr>
          <p:cNvPr id="16" name="Rounded Rectangle 15"/>
          <p:cNvSpPr/>
          <p:nvPr/>
        </p:nvSpPr>
        <p:spPr>
          <a:xfrm>
            <a:off x="236716" y="5051668"/>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400" dirty="0" smtClean="0">
                <a:solidFill>
                  <a:schemeClr val="bg1"/>
                </a:solidFill>
              </a:rPr>
              <a:t>Baseline has up to 1.4 MOS estimation error across 20 videos and hence failing to distinguish good /bad from average QoE</a:t>
            </a:r>
            <a:endParaRPr lang="en-GB" sz="2400" dirty="0">
              <a:solidFill>
                <a:schemeClr val="bg1"/>
              </a:solidFill>
            </a:endParaRPr>
          </a:p>
        </p:txBody>
      </p:sp>
      <p:graphicFrame>
        <p:nvGraphicFramePr>
          <p:cNvPr id="2" name="Object 1"/>
          <p:cNvGraphicFramePr>
            <a:graphicFrameLocks noChangeAspect="1"/>
          </p:cNvGraphicFramePr>
          <p:nvPr>
            <p:extLst>
              <p:ext uri="{D42A27DB-BD31-4B8C-83A1-F6EECF244321}">
                <p14:modId xmlns:p14="http://schemas.microsoft.com/office/powerpoint/2010/main" val="222614785"/>
              </p:ext>
            </p:extLst>
          </p:nvPr>
        </p:nvGraphicFramePr>
        <p:xfrm>
          <a:off x="1119843" y="1367662"/>
          <a:ext cx="6904311" cy="3684006"/>
        </p:xfrm>
        <a:graphic>
          <a:graphicData uri="http://schemas.openxmlformats.org/presentationml/2006/ole">
            <mc:AlternateContent xmlns:mc="http://schemas.openxmlformats.org/markup-compatibility/2006">
              <mc:Choice xmlns:v="urn:schemas-microsoft-com:vml" Requires="v">
                <p:oleObj spid="_x0000_s17748" name="Acrobat Document" r:id="rId5" imgW="8483336" imgH="4673350" progId="AcroExch.Document.DC">
                  <p:embed/>
                </p:oleObj>
              </mc:Choice>
              <mc:Fallback>
                <p:oleObj name="Acrobat Document" r:id="rId5" imgW="8483336" imgH="4673350" progId="AcroExch.Document.DC">
                  <p:embed/>
                  <p:pic>
                    <p:nvPicPr>
                      <p:cNvPr id="0" name=""/>
                      <p:cNvPicPr/>
                      <p:nvPr/>
                    </p:nvPicPr>
                    <p:blipFill>
                      <a:blip r:embed="rId6"/>
                      <a:stretch>
                        <a:fillRect/>
                      </a:stretch>
                    </p:blipFill>
                    <p:spPr>
                      <a:xfrm>
                        <a:off x="1119843" y="1367662"/>
                        <a:ext cx="6904311" cy="3684006"/>
                      </a:xfrm>
                      <a:prstGeom prst="rect">
                        <a:avLst/>
                      </a:prstGeom>
                    </p:spPr>
                  </p:pic>
                </p:oleObj>
              </mc:Fallback>
            </mc:AlternateContent>
          </a:graphicData>
        </a:graphic>
      </p:graphicFrame>
    </p:spTree>
    <p:custDataLst>
      <p:tags r:id="rId2"/>
    </p:custDataLst>
    <p:extLst>
      <p:ext uri="{BB962C8B-B14F-4D97-AF65-F5344CB8AC3E}">
        <p14:creationId xmlns:p14="http://schemas.microsoft.com/office/powerpoint/2010/main" val="412795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rPr>
              <a:t>Results</a:t>
            </a:r>
            <a:endParaRPr lang="en-US"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15</a:t>
            </a:fld>
            <a:endParaRPr lang="en-US"/>
          </a:p>
        </p:txBody>
      </p:sp>
      <p:graphicFrame>
        <p:nvGraphicFramePr>
          <p:cNvPr id="3" name="Object 2"/>
          <p:cNvGraphicFramePr>
            <a:graphicFrameLocks noChangeAspect="1"/>
          </p:cNvGraphicFramePr>
          <p:nvPr>
            <p:extLst>
              <p:ext uri="{D42A27DB-BD31-4B8C-83A1-F6EECF244321}">
                <p14:modId xmlns:p14="http://schemas.microsoft.com/office/powerpoint/2010/main" val="1576593831"/>
              </p:ext>
            </p:extLst>
          </p:nvPr>
        </p:nvGraphicFramePr>
        <p:xfrm>
          <a:off x="979713" y="1593344"/>
          <a:ext cx="7184572" cy="3957968"/>
        </p:xfrm>
        <a:graphic>
          <a:graphicData uri="http://schemas.openxmlformats.org/presentationml/2006/ole">
            <mc:AlternateContent xmlns:mc="http://schemas.openxmlformats.org/markup-compatibility/2006">
              <mc:Choice xmlns:v="urn:schemas-microsoft-com:vml" Requires="v">
                <p:oleObj spid="_x0000_s19792" name="Acrobat Document" r:id="rId5" imgW="8483336" imgH="4673350" progId="AcroExch.Document.DC">
                  <p:embed/>
                </p:oleObj>
              </mc:Choice>
              <mc:Fallback>
                <p:oleObj name="Acrobat Document" r:id="rId5" imgW="8483336" imgH="4673350" progId="AcroExch.Document.DC">
                  <p:embed/>
                  <p:pic>
                    <p:nvPicPr>
                      <p:cNvPr id="0" name=""/>
                      <p:cNvPicPr/>
                      <p:nvPr/>
                    </p:nvPicPr>
                    <p:blipFill>
                      <a:blip r:embed="rId6"/>
                      <a:stretch>
                        <a:fillRect/>
                      </a:stretch>
                    </p:blipFill>
                    <p:spPr>
                      <a:xfrm>
                        <a:off x="979713" y="1593344"/>
                        <a:ext cx="7184572" cy="3957968"/>
                      </a:xfrm>
                      <a:prstGeom prst="rect">
                        <a:avLst/>
                      </a:prstGeom>
                    </p:spPr>
                  </p:pic>
                </p:oleObj>
              </mc:Fallback>
            </mc:AlternateContent>
          </a:graphicData>
        </a:graphic>
      </p:graphicFrame>
      <p:sp>
        <p:nvSpPr>
          <p:cNvPr id="16" name="Rounded Rectangle 15"/>
          <p:cNvSpPr/>
          <p:nvPr/>
        </p:nvSpPr>
        <p:spPr>
          <a:xfrm>
            <a:off x="236718" y="5072844"/>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400" dirty="0" smtClean="0">
                <a:solidFill>
                  <a:schemeClr val="bg1"/>
                </a:solidFill>
              </a:rPr>
              <a:t>Free Ratio is the most dominant feature </a:t>
            </a:r>
            <a:endParaRPr lang="en-GB" sz="2400" dirty="0">
              <a:solidFill>
                <a:schemeClr val="bg1"/>
              </a:solidFill>
            </a:endParaRPr>
          </a:p>
        </p:txBody>
      </p:sp>
    </p:spTree>
    <p:custDataLst>
      <p:tags r:id="rId2"/>
    </p:custDataLst>
    <p:extLst>
      <p:ext uri="{BB962C8B-B14F-4D97-AF65-F5344CB8AC3E}">
        <p14:creationId xmlns:p14="http://schemas.microsoft.com/office/powerpoint/2010/main" val="4059294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236718" y="5733484"/>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4800" b="1" dirty="0" smtClean="0">
                <a:solidFill>
                  <a:schemeClr val="bg1"/>
                </a:solidFill>
              </a:rPr>
              <a:t>Thank You!</a:t>
            </a:r>
            <a:endParaRPr lang="en-GB" sz="4800" b="1" dirty="0">
              <a:solidFill>
                <a:schemeClr val="bg1"/>
              </a:solidFill>
            </a:endParaRPr>
          </a:p>
        </p:txBody>
      </p:sp>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rPr>
              <a:t>Ongoing and Future Work</a:t>
            </a:r>
            <a:endParaRPr lang="en-US"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16</a:t>
            </a:fld>
            <a:endParaRPr lang="en-US"/>
          </a:p>
        </p:txBody>
      </p:sp>
      <p:pic>
        <p:nvPicPr>
          <p:cNvPr id="20482" name="Picture 2" descr="Image result for deep learni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200" y="1550813"/>
            <a:ext cx="3557604" cy="25537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20484" name="Picture 4" descr="Image result for V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8529" y="1489351"/>
            <a:ext cx="2023431" cy="1430379"/>
          </a:xfrm>
          <a:prstGeom prst="rect">
            <a:avLst/>
          </a:prstGeom>
          <a:noFill/>
          <a:extLst>
            <a:ext uri="{909E8E84-426E-40DD-AFC4-6F175D3DCCD1}">
              <a14:hiddenFill xmlns:a14="http://schemas.microsoft.com/office/drawing/2010/main">
                <a:solidFill>
                  <a:srgbClr val="FFFFFF"/>
                </a:solidFill>
              </a14:hiddenFill>
            </a:ext>
          </a:extLst>
        </p:spPr>
      </p:pic>
      <p:pic>
        <p:nvPicPr>
          <p:cNvPr id="20486" name="Picture 6" descr="Image result for ar vide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0685" y="1489350"/>
            <a:ext cx="2066685" cy="1430379"/>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Image result for youtub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11564" y="3084539"/>
            <a:ext cx="3092772" cy="1020040"/>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36718" y="4629016"/>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2400" dirty="0" smtClean="0">
                <a:solidFill>
                  <a:schemeClr val="bg1"/>
                </a:solidFill>
              </a:rPr>
              <a:t>Advanced learning and other applications</a:t>
            </a:r>
            <a:endParaRPr lang="en-GB" sz="2400" dirty="0">
              <a:solidFill>
                <a:schemeClr val="bg1"/>
              </a:solidFill>
            </a:endParaRPr>
          </a:p>
        </p:txBody>
      </p:sp>
    </p:spTree>
    <p:custDataLst>
      <p:tags r:id="rId1"/>
    </p:custDataLst>
    <p:extLst>
      <p:ext uri="{BB962C8B-B14F-4D97-AF65-F5344CB8AC3E}">
        <p14:creationId xmlns:p14="http://schemas.microsoft.com/office/powerpoint/2010/main" val="258316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0" y="-32379"/>
            <a:ext cx="9144000" cy="1165638"/>
          </a:xfrm>
          <a:solidFill>
            <a:schemeClr val="tx1">
              <a:lumMod val="85000"/>
              <a:lumOff val="15000"/>
            </a:schemeClr>
          </a:solidFill>
        </p:spPr>
        <p:txBody>
          <a:bodyPr>
            <a:normAutofit/>
          </a:bodyPr>
          <a:lstStyle/>
          <a:p>
            <a:pPr algn="ctr"/>
            <a:r>
              <a:rPr lang="en-US" dirty="0" smtClean="0">
                <a:solidFill>
                  <a:schemeClr val="bg1"/>
                </a:solidFill>
                <a:latin typeface="Segoe UI Light" panose="020B0502040204020203" pitchFamily="34" charset="0"/>
                <a:cs typeface="Segoe UI Light" panose="020B0502040204020203" pitchFamily="34" charset="0"/>
              </a:rPr>
              <a:t>QoE-based Resource Control</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36" name="Picture 35"/>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b="6676"/>
          <a:stretch/>
        </p:blipFill>
        <p:spPr>
          <a:xfrm>
            <a:off x="0" y="1133259"/>
            <a:ext cx="9144000" cy="5842932"/>
          </a:xfrm>
          <a:prstGeom prst="rect">
            <a:avLst/>
          </a:prstGeom>
        </p:spPr>
      </p:pic>
      <p:pic>
        <p:nvPicPr>
          <p:cNvPr id="38" name="Picture 37"/>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1133259"/>
            <a:ext cx="9144000" cy="5774636"/>
          </a:xfrm>
          <a:prstGeom prst="rect">
            <a:avLst/>
          </a:prstGeom>
        </p:spPr>
      </p:pic>
      <p:pic>
        <p:nvPicPr>
          <p:cNvPr id="39" name="Picture 38"/>
          <p:cNvPicPr>
            <a:picLocks noChangeAspect="1"/>
          </p:cNvPicPr>
          <p:nvPr/>
        </p:nvPicPr>
        <p:blipFill rotWithShape="1">
          <a:blip r:embed="rId5">
            <a:extLst>
              <a:ext uri="{28A0092B-C50C-407E-A947-70E740481C1C}">
                <a14:useLocalDpi xmlns:a14="http://schemas.microsoft.com/office/drawing/2010/main" val="0"/>
              </a:ext>
            </a:extLst>
          </a:blip>
          <a:srcRect l="49261"/>
          <a:stretch/>
        </p:blipFill>
        <p:spPr>
          <a:xfrm>
            <a:off x="414224" y="1865414"/>
            <a:ext cx="2451039" cy="3829873"/>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7482" y="2114114"/>
            <a:ext cx="1504473" cy="1404907"/>
          </a:xfrm>
          <a:prstGeom prst="rect">
            <a:avLst/>
          </a:prstGeom>
        </p:spPr>
      </p:pic>
      <p:pic>
        <p:nvPicPr>
          <p:cNvPr id="41" name="Picture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1124" y="1764609"/>
            <a:ext cx="1368904" cy="1462848"/>
          </a:xfrm>
          <a:prstGeom prst="rect">
            <a:avLst/>
          </a:prstGeom>
        </p:spPr>
      </p:pic>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875" y="4567010"/>
            <a:ext cx="1504630" cy="988115"/>
          </a:xfrm>
          <a:prstGeom prst="rect">
            <a:avLst/>
          </a:prstGeom>
        </p:spPr>
      </p:pic>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3603" y="3471848"/>
            <a:ext cx="1622493" cy="1622493"/>
          </a:xfrm>
          <a:prstGeom prst="rect">
            <a:avLst/>
          </a:prstGeom>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1630" y="3471848"/>
            <a:ext cx="1188197" cy="1188197"/>
          </a:xfrm>
          <a:prstGeom prst="rect">
            <a:avLst/>
          </a:prstGeom>
        </p:spPr>
      </p:pic>
      <p:sp>
        <p:nvSpPr>
          <p:cNvPr id="45" name="Rounded Rectangle 44"/>
          <p:cNvSpPr/>
          <p:nvPr/>
        </p:nvSpPr>
        <p:spPr>
          <a:xfrm>
            <a:off x="318773" y="1249446"/>
            <a:ext cx="2604052" cy="490398"/>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Segoe UI Light" panose="020B0502040204020203" pitchFamily="34" charset="0"/>
                <a:cs typeface="Segoe UI Light" panose="020B0502040204020203" pitchFamily="34" charset="0"/>
              </a:rPr>
              <a:t>Diverse Apps</a:t>
            </a:r>
          </a:p>
        </p:txBody>
      </p:sp>
      <p:sp>
        <p:nvSpPr>
          <p:cNvPr id="47" name="Rounded Rectangle 46"/>
          <p:cNvSpPr/>
          <p:nvPr/>
        </p:nvSpPr>
        <p:spPr>
          <a:xfrm>
            <a:off x="6122757" y="1249446"/>
            <a:ext cx="2767070" cy="490398"/>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Segoe UI Light" panose="020B0502040204020203" pitchFamily="34" charset="0"/>
                <a:cs typeface="Segoe UI Light" panose="020B0502040204020203" pitchFamily="34" charset="0"/>
              </a:rPr>
              <a:t>Diverse Networks</a:t>
            </a:r>
          </a:p>
        </p:txBody>
      </p:sp>
      <p:sp>
        <p:nvSpPr>
          <p:cNvPr id="48" name="Rounded Rectangle 47"/>
          <p:cNvSpPr/>
          <p:nvPr/>
        </p:nvSpPr>
        <p:spPr>
          <a:xfrm>
            <a:off x="3238111" y="1249446"/>
            <a:ext cx="2604052" cy="490398"/>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Segoe UI Light" panose="020B0502040204020203" pitchFamily="34" charset="0"/>
                <a:cs typeface="Segoe UI Light" panose="020B0502040204020203" pitchFamily="34" charset="0"/>
              </a:rPr>
              <a:t>Diverse Devices</a:t>
            </a:r>
          </a:p>
        </p:txBody>
      </p:sp>
      <p:pic>
        <p:nvPicPr>
          <p:cNvPr id="49" name="Picture 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37165" y="1808140"/>
            <a:ext cx="1713272" cy="1316530"/>
          </a:xfrm>
          <a:prstGeom prst="rect">
            <a:avLst/>
          </a:prstGeom>
        </p:spPr>
      </p:pic>
      <p:pic>
        <p:nvPicPr>
          <p:cNvPr id="50" name="Picture 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94269" y="3087260"/>
            <a:ext cx="1446489" cy="979880"/>
          </a:xfrm>
          <a:prstGeom prst="rect">
            <a:avLst/>
          </a:prstGeom>
        </p:spPr>
      </p:pic>
      <p:pic>
        <p:nvPicPr>
          <p:cNvPr id="51" name="Picture 5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99268" y="4013152"/>
            <a:ext cx="616662" cy="965294"/>
          </a:xfrm>
          <a:prstGeom prst="rect">
            <a:avLst/>
          </a:prstGeom>
        </p:spPr>
      </p:pic>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97423" y="4965328"/>
            <a:ext cx="1020352" cy="761863"/>
          </a:xfrm>
          <a:prstGeom prst="rect">
            <a:avLst/>
          </a:prstGeom>
        </p:spPr>
      </p:pic>
      <p:sp>
        <p:nvSpPr>
          <p:cNvPr id="5" name="Slide Number Placeholder 4"/>
          <p:cNvSpPr>
            <a:spLocks noGrp="1"/>
          </p:cNvSpPr>
          <p:nvPr>
            <p:ph type="sldNum" sz="quarter" idx="12"/>
          </p:nvPr>
        </p:nvSpPr>
        <p:spPr/>
        <p:txBody>
          <a:bodyPr/>
          <a:lstStyle/>
          <a:p>
            <a:fld id="{A5DF43A6-83DD-41E1-8079-6F6FA92F0C99}" type="slidenum">
              <a:rPr lang="en-US" smtClean="0"/>
              <a:t>2</a:t>
            </a:fld>
            <a:endParaRPr lang="en-US"/>
          </a:p>
        </p:txBody>
      </p:sp>
      <p:sp>
        <p:nvSpPr>
          <p:cNvPr id="21" name="Rounded Rectangle 20"/>
          <p:cNvSpPr/>
          <p:nvPr/>
        </p:nvSpPr>
        <p:spPr>
          <a:xfrm>
            <a:off x="225828" y="5759977"/>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Segoe UI Light" panose="020B0502040204020203" pitchFamily="34" charset="0"/>
                <a:cs typeface="Segoe UI Light" panose="020B0502040204020203" pitchFamily="34" charset="0"/>
              </a:rPr>
              <a:t>Understanding QoE issues – Hard!</a:t>
            </a:r>
            <a:endParaRPr lang="en-US" sz="2800" dirty="0">
              <a:solidFill>
                <a:schemeClr val="bg1"/>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281396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0" y="-32379"/>
            <a:ext cx="9144000" cy="1165638"/>
          </a:xfrm>
          <a:solidFill>
            <a:schemeClr val="tx1">
              <a:lumMod val="85000"/>
              <a:lumOff val="15000"/>
            </a:schemeClr>
          </a:solidFill>
        </p:spPr>
        <p:txBody>
          <a:bodyPr>
            <a:normAutofit/>
          </a:bodyPr>
          <a:lstStyle/>
          <a:p>
            <a:pPr algn="ctr"/>
            <a:r>
              <a:rPr lang="en-US" dirty="0" smtClean="0">
                <a:solidFill>
                  <a:schemeClr val="bg1"/>
                </a:solidFill>
                <a:latin typeface="Segoe UI Light" panose="020B0502040204020203" pitchFamily="34" charset="0"/>
                <a:cs typeface="Segoe UI Light" panose="020B0502040204020203" pitchFamily="34" charset="0"/>
              </a:rPr>
              <a:t>QoE-based Resource Control</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36" name="Picture 35"/>
          <p:cNvPicPr>
            <a:picLocks noChangeAspect="1"/>
          </p:cNvPicPr>
          <p:nvPr/>
        </p:nvPicPr>
        <p:blipFill rotWithShape="1">
          <a:blip r:embed="rId3">
            <a:lum bright="70000" contrast="-70000"/>
            <a:extLst>
              <a:ext uri="{28A0092B-C50C-407E-A947-70E740481C1C}">
                <a14:useLocalDpi xmlns:a14="http://schemas.microsoft.com/office/drawing/2010/main" val="0"/>
              </a:ext>
            </a:extLst>
          </a:blip>
          <a:srcRect b="6676"/>
          <a:stretch/>
        </p:blipFill>
        <p:spPr>
          <a:xfrm>
            <a:off x="0" y="1133259"/>
            <a:ext cx="9144000" cy="5842932"/>
          </a:xfrm>
          <a:prstGeom prst="rect">
            <a:avLst/>
          </a:prstGeom>
        </p:spPr>
      </p:pic>
      <p:pic>
        <p:nvPicPr>
          <p:cNvPr id="38" name="Picture 37"/>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0" y="1133259"/>
            <a:ext cx="9144000" cy="5774636"/>
          </a:xfrm>
          <a:prstGeom prst="rect">
            <a:avLst/>
          </a:prstGeom>
        </p:spPr>
      </p:pic>
      <p:pic>
        <p:nvPicPr>
          <p:cNvPr id="39" name="Picture 38"/>
          <p:cNvPicPr>
            <a:picLocks noChangeAspect="1"/>
          </p:cNvPicPr>
          <p:nvPr/>
        </p:nvPicPr>
        <p:blipFill rotWithShape="1">
          <a:blip r:embed="rId5">
            <a:extLst>
              <a:ext uri="{28A0092B-C50C-407E-A947-70E740481C1C}">
                <a14:useLocalDpi xmlns:a14="http://schemas.microsoft.com/office/drawing/2010/main" val="0"/>
              </a:ext>
            </a:extLst>
          </a:blip>
          <a:srcRect l="49261"/>
          <a:stretch/>
        </p:blipFill>
        <p:spPr>
          <a:xfrm>
            <a:off x="414224" y="1865414"/>
            <a:ext cx="2451039" cy="3829873"/>
          </a:xfrm>
          <a:prstGeom prst="rect">
            <a:avLst/>
          </a:prstGeom>
        </p:spPr>
      </p:pic>
      <p:pic>
        <p:nvPicPr>
          <p:cNvPr id="40" name="Picture 3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77482" y="2114114"/>
            <a:ext cx="1504473" cy="1404907"/>
          </a:xfrm>
          <a:prstGeom prst="rect">
            <a:avLst/>
          </a:prstGeom>
        </p:spPr>
      </p:pic>
      <p:pic>
        <p:nvPicPr>
          <p:cNvPr id="41" name="Picture 4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31124" y="1764609"/>
            <a:ext cx="1368904" cy="1462848"/>
          </a:xfrm>
          <a:prstGeom prst="rect">
            <a:avLst/>
          </a:prstGeom>
        </p:spPr>
      </p:pic>
      <p:pic>
        <p:nvPicPr>
          <p:cNvPr id="42" name="Picture 4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84875" y="4567010"/>
            <a:ext cx="1504630" cy="988115"/>
          </a:xfrm>
          <a:prstGeom prst="rect">
            <a:avLst/>
          </a:prstGeom>
        </p:spPr>
      </p:pic>
      <p:pic>
        <p:nvPicPr>
          <p:cNvPr id="43" name="Picture 4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23603" y="3471848"/>
            <a:ext cx="1622493" cy="1622493"/>
          </a:xfrm>
          <a:prstGeom prst="rect">
            <a:avLst/>
          </a:prstGeom>
        </p:spPr>
      </p:pic>
      <p:pic>
        <p:nvPicPr>
          <p:cNvPr id="44" name="Picture 4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701630" y="3471848"/>
            <a:ext cx="1188197" cy="1188197"/>
          </a:xfrm>
          <a:prstGeom prst="rect">
            <a:avLst/>
          </a:prstGeom>
        </p:spPr>
      </p:pic>
      <p:sp>
        <p:nvSpPr>
          <p:cNvPr id="45" name="Rounded Rectangle 44"/>
          <p:cNvSpPr/>
          <p:nvPr/>
        </p:nvSpPr>
        <p:spPr>
          <a:xfrm>
            <a:off x="318773" y="1249446"/>
            <a:ext cx="2604052" cy="490398"/>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Segoe UI Light" panose="020B0502040204020203" pitchFamily="34" charset="0"/>
                <a:cs typeface="Segoe UI Light" panose="020B0502040204020203" pitchFamily="34" charset="0"/>
              </a:rPr>
              <a:t>Diverse Apps</a:t>
            </a:r>
          </a:p>
        </p:txBody>
      </p:sp>
      <p:sp>
        <p:nvSpPr>
          <p:cNvPr id="47" name="Rounded Rectangle 46"/>
          <p:cNvSpPr/>
          <p:nvPr/>
        </p:nvSpPr>
        <p:spPr>
          <a:xfrm>
            <a:off x="6122757" y="1249446"/>
            <a:ext cx="2767070" cy="490398"/>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Segoe UI Light" panose="020B0502040204020203" pitchFamily="34" charset="0"/>
                <a:cs typeface="Segoe UI Light" panose="020B0502040204020203" pitchFamily="34" charset="0"/>
              </a:rPr>
              <a:t>Diverse Networks</a:t>
            </a:r>
          </a:p>
        </p:txBody>
      </p:sp>
      <p:sp>
        <p:nvSpPr>
          <p:cNvPr id="48" name="Rounded Rectangle 47"/>
          <p:cNvSpPr/>
          <p:nvPr/>
        </p:nvSpPr>
        <p:spPr>
          <a:xfrm>
            <a:off x="3238111" y="1249446"/>
            <a:ext cx="2604052" cy="490398"/>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latin typeface="Segoe UI Light" panose="020B0502040204020203" pitchFamily="34" charset="0"/>
                <a:cs typeface="Segoe UI Light" panose="020B0502040204020203" pitchFamily="34" charset="0"/>
              </a:rPr>
              <a:t>Diverse Devices</a:t>
            </a:r>
          </a:p>
        </p:txBody>
      </p:sp>
      <p:pic>
        <p:nvPicPr>
          <p:cNvPr id="49" name="Picture 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37165" y="1808140"/>
            <a:ext cx="1713272" cy="1316530"/>
          </a:xfrm>
          <a:prstGeom prst="rect">
            <a:avLst/>
          </a:prstGeom>
        </p:spPr>
      </p:pic>
      <p:pic>
        <p:nvPicPr>
          <p:cNvPr id="50" name="Picture 4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594269" y="3087260"/>
            <a:ext cx="1446489" cy="979880"/>
          </a:xfrm>
          <a:prstGeom prst="rect">
            <a:avLst/>
          </a:prstGeom>
        </p:spPr>
      </p:pic>
      <p:pic>
        <p:nvPicPr>
          <p:cNvPr id="51" name="Picture 5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099268" y="4013152"/>
            <a:ext cx="616662" cy="965294"/>
          </a:xfrm>
          <a:prstGeom prst="rect">
            <a:avLst/>
          </a:prstGeom>
        </p:spPr>
      </p:pic>
      <p:pic>
        <p:nvPicPr>
          <p:cNvPr id="52" name="Picture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897423" y="4965328"/>
            <a:ext cx="1020352" cy="761863"/>
          </a:xfrm>
          <a:prstGeom prst="rect">
            <a:avLst/>
          </a:prstGeom>
        </p:spPr>
      </p:pic>
      <p:sp>
        <p:nvSpPr>
          <p:cNvPr id="53" name="Rounded Rectangle 52"/>
          <p:cNvSpPr/>
          <p:nvPr/>
        </p:nvSpPr>
        <p:spPr>
          <a:xfrm>
            <a:off x="225828" y="5759977"/>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Segoe UI Light" panose="020B0502040204020203" pitchFamily="34" charset="0"/>
                <a:cs typeface="Segoe UI Light" panose="020B0502040204020203" pitchFamily="34" charset="0"/>
              </a:rPr>
              <a:t>Understanding QoE issues – Hard!</a:t>
            </a: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3</a:t>
            </a:fld>
            <a:endParaRPr lang="en-US"/>
          </a:p>
        </p:txBody>
      </p:sp>
      <p:sp>
        <p:nvSpPr>
          <p:cNvPr id="2" name="Oval 1"/>
          <p:cNvSpPr/>
          <p:nvPr/>
        </p:nvSpPr>
        <p:spPr>
          <a:xfrm>
            <a:off x="6077482" y="1521809"/>
            <a:ext cx="2975329" cy="2143197"/>
          </a:xfrm>
          <a:prstGeom prst="ellipse">
            <a:avLst/>
          </a:prstGeom>
          <a:noFill/>
          <a:ln w="1301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GB">
              <a:ln w="0"/>
              <a:solidFill>
                <a:schemeClr val="tx1"/>
              </a:solidFill>
              <a:effectLst>
                <a:outerShdw blurRad="38100" dist="19050" dir="2700000" algn="tl" rotWithShape="0">
                  <a:schemeClr val="dk1">
                    <a:alpha val="40000"/>
                  </a:schemeClr>
                </a:outerShdw>
              </a:effectLst>
            </a:endParaRPr>
          </a:p>
        </p:txBody>
      </p:sp>
      <p:sp>
        <p:nvSpPr>
          <p:cNvPr id="7" name="Right Arrow 6"/>
          <p:cNvSpPr/>
          <p:nvPr/>
        </p:nvSpPr>
        <p:spPr>
          <a:xfrm rot="19596100">
            <a:off x="4254114" y="3317389"/>
            <a:ext cx="2251710" cy="1200907"/>
          </a:xfrm>
          <a:prstGeom prst="rightArrow">
            <a:avLst>
              <a:gd name="adj1" fmla="val 50000"/>
              <a:gd name="adj2" fmla="val 621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58059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latin typeface="Segoe UI Light" panose="020B0502040204020203" pitchFamily="34" charset="0"/>
                <a:cs typeface="Segoe UI Light" panose="020B0502040204020203" pitchFamily="34" charset="0"/>
              </a:rPr>
              <a:t>Network Resource Provisioning</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6048" y="1486870"/>
            <a:ext cx="466528" cy="822635"/>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674" y="3045843"/>
            <a:ext cx="466528" cy="822635"/>
          </a:xfrm>
          <a:prstGeom prst="rect">
            <a:avLst/>
          </a:prstGeom>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6944" y="3265115"/>
            <a:ext cx="466528" cy="822635"/>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674" y="1366038"/>
            <a:ext cx="466528" cy="822635"/>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1061" y="2578770"/>
            <a:ext cx="466528" cy="822635"/>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H="1">
            <a:off x="593200" y="1526689"/>
            <a:ext cx="501331" cy="501331"/>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337410" y="2823172"/>
            <a:ext cx="333830" cy="333830"/>
          </a:xfrm>
          <a:prstGeom prst="rect">
            <a:avLst/>
          </a:prstGeom>
        </p:spPr>
      </p:pic>
      <p:sp>
        <p:nvSpPr>
          <p:cNvPr id="37" name="Right Brace 36"/>
          <p:cNvSpPr/>
          <p:nvPr/>
        </p:nvSpPr>
        <p:spPr>
          <a:xfrm>
            <a:off x="2842234" y="1486870"/>
            <a:ext cx="412595" cy="2502440"/>
          </a:xfrm>
          <a:prstGeom prst="rightBrace">
            <a:avLst>
              <a:gd name="adj1" fmla="val 81306"/>
              <a:gd name="adj2" fmla="val 49565"/>
            </a:avLst>
          </a:prstGeom>
          <a:ln w="34925">
            <a:solidFill>
              <a:schemeClr val="tx1">
                <a:lumMod val="50000"/>
                <a:lumOff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Straight Arrow Connector 54"/>
          <p:cNvCxnSpPr>
            <a:endCxn id="56" idx="2"/>
          </p:cNvCxnSpPr>
          <p:nvPr/>
        </p:nvCxnSpPr>
        <p:spPr>
          <a:xfrm flipV="1">
            <a:off x="4735511" y="2399424"/>
            <a:ext cx="2242357" cy="146098"/>
          </a:xfrm>
          <a:prstGeom prst="straightConnector1">
            <a:avLst/>
          </a:prstGeom>
          <a:ln w="28575">
            <a:solidFill>
              <a:schemeClr val="bg2">
                <a:lumMod val="50000"/>
              </a:schemeClr>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56" name="Cloud 55"/>
          <p:cNvSpPr/>
          <p:nvPr/>
        </p:nvSpPr>
        <p:spPr>
          <a:xfrm>
            <a:off x="6973746" y="1975675"/>
            <a:ext cx="1328880" cy="847497"/>
          </a:xfrm>
          <a:prstGeom prst="clou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8" name="Rectangle 37"/>
          <p:cNvSpPr/>
          <p:nvPr/>
        </p:nvSpPr>
        <p:spPr>
          <a:xfrm>
            <a:off x="7147827" y="2189728"/>
            <a:ext cx="980718" cy="369332"/>
          </a:xfrm>
          <a:prstGeom prst="rect">
            <a:avLst/>
          </a:prstGeom>
        </p:spPr>
        <p:txBody>
          <a:bodyPr wrap="none">
            <a:spAutoFit/>
          </a:bodyPr>
          <a:lstStyle/>
          <a:p>
            <a:r>
              <a:rPr lang="en-US" dirty="0">
                <a:latin typeface="Segoe UI Emoji" panose="020B0502040204020203" pitchFamily="34" charset="0"/>
                <a:ea typeface="Segoe UI Emoji" panose="020B0502040204020203" pitchFamily="34" charset="0"/>
                <a:cs typeface="Segoe UI Light" panose="020B0502040204020203" pitchFamily="34" charset="0"/>
              </a:rPr>
              <a:t>Internet</a:t>
            </a:r>
            <a:endParaRPr lang="en-US" dirty="0">
              <a:latin typeface="Segoe UI Emoji" panose="020B0502040204020203" pitchFamily="34" charset="0"/>
              <a:ea typeface="Segoe UI Emoji" panose="020B0502040204020203" pitchFamily="34" charset="0"/>
            </a:endParaRPr>
          </a:p>
        </p:txBody>
      </p:sp>
      <p:pic>
        <p:nvPicPr>
          <p:cNvPr id="32" name="Picture 14" descr="Image result for Skype imag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6944" y="3438784"/>
            <a:ext cx="475295" cy="47529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 result for facetim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V="1">
            <a:off x="1752030" y="1698576"/>
            <a:ext cx="374563" cy="3745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hang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3200" y="3199711"/>
            <a:ext cx="523521" cy="4639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55550" y="1847346"/>
            <a:ext cx="1368904" cy="1462848"/>
          </a:xfrm>
          <a:prstGeom prst="rect">
            <a:avLst/>
          </a:prstGeom>
        </p:spPr>
      </p:pic>
      <p:sp>
        <p:nvSpPr>
          <p:cNvPr id="39" name="Rounded Rectangular Callout 38"/>
          <p:cNvSpPr/>
          <p:nvPr/>
        </p:nvSpPr>
        <p:spPr>
          <a:xfrm>
            <a:off x="5699817" y="4410538"/>
            <a:ext cx="2896019" cy="1341782"/>
          </a:xfrm>
          <a:prstGeom prst="wedgeRoundRectCallout">
            <a:avLst>
              <a:gd name="adj1" fmla="val -100728"/>
              <a:gd name="adj2" fmla="val -139439"/>
              <a:gd name="adj3" fmla="val 16667"/>
            </a:avLst>
          </a:prstGeom>
          <a:noFill/>
          <a:ln w="34925">
            <a:solidFill>
              <a:schemeClr val="tx1">
                <a:lumMod val="65000"/>
                <a:lumOff val="35000"/>
                <a:alpha val="9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0" name="TextBox 39"/>
              <p:cNvSpPr txBox="1"/>
              <p:nvPr/>
            </p:nvSpPr>
            <p:spPr>
              <a:xfrm>
                <a:off x="5323820" y="4557628"/>
                <a:ext cx="3648014" cy="391480"/>
              </a:xfrm>
              <a:prstGeom prst="rect">
                <a:avLst/>
              </a:prstGeom>
              <a:noFill/>
            </p:spPr>
            <p:txBody>
              <a:bodyPr wrap="square" lIns="0" tIns="0" rIns="0" bIns="0" rtlCol="0">
                <a:noAutofit/>
              </a:bodyPr>
              <a:lstStyle/>
              <a:p>
                <a:pPr>
                  <a:lnSpc>
                    <a:spcPct val="90000"/>
                  </a:lnSpc>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𝑄𝑜𝐸</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𝑄𝑜𝑆</m:t>
                          </m:r>
                        </m:sup>
                      </m:sSup>
                    </m:oMath>
                  </m:oMathPara>
                </a14:m>
                <a:endParaRPr lang="en-US" sz="2000" dirty="0"/>
              </a:p>
            </p:txBody>
          </p:sp>
        </mc:Choice>
        <mc:Fallback xmlns="">
          <p:sp>
            <p:nvSpPr>
              <p:cNvPr id="40" name="TextBox 39"/>
              <p:cNvSpPr txBox="1">
                <a:spLocks noRot="1" noChangeAspect="1" noMove="1" noResize="1" noEditPoints="1" noAdjustHandles="1" noChangeArrowheads="1" noChangeShapeType="1" noTextEdit="1"/>
              </p:cNvSpPr>
              <p:nvPr/>
            </p:nvSpPr>
            <p:spPr>
              <a:xfrm>
                <a:off x="5323820" y="4557628"/>
                <a:ext cx="3648014" cy="391480"/>
              </a:xfrm>
              <a:prstGeom prst="rect">
                <a:avLst/>
              </a:prstGeom>
              <a:blipFill rotWithShape="0">
                <a:blip r:embed="rId11"/>
                <a:stretch>
                  <a:fillRect t="-14063" b="-17188"/>
                </a:stretch>
              </a:blipFill>
            </p:spPr>
            <p:txBody>
              <a:bodyPr/>
              <a:lstStyle/>
              <a:p>
                <a:r>
                  <a:rPr lang="en-GB">
                    <a:noFill/>
                  </a:rPr>
                  <a:t> </a:t>
                </a:r>
              </a:p>
            </p:txBody>
          </p:sp>
        </mc:Fallback>
      </mc:AlternateContent>
      <p:sp>
        <p:nvSpPr>
          <p:cNvPr id="41" name="Can 40"/>
          <p:cNvSpPr/>
          <p:nvPr/>
        </p:nvSpPr>
        <p:spPr>
          <a:xfrm>
            <a:off x="6372110" y="4985100"/>
            <a:ext cx="1688226" cy="709893"/>
          </a:xfrm>
          <a:prstGeom prst="can">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QoE</a:t>
            </a:r>
            <a:r>
              <a:rPr lang="en-US" dirty="0"/>
              <a:t> Model</a:t>
            </a:r>
          </a:p>
        </p:txBody>
      </p:sp>
      <p:sp>
        <p:nvSpPr>
          <p:cNvPr id="42" name="Rounded Rectangular Callout 41"/>
          <p:cNvSpPr/>
          <p:nvPr/>
        </p:nvSpPr>
        <p:spPr>
          <a:xfrm>
            <a:off x="4228862" y="5544347"/>
            <a:ext cx="2143248" cy="851087"/>
          </a:xfrm>
          <a:prstGeom prst="wedgeRoundRectCallout">
            <a:avLst>
              <a:gd name="adj1" fmla="val -14411"/>
              <a:gd name="adj2" fmla="val -47589"/>
              <a:gd name="adj3" fmla="val 166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IQX Hypothesis </a:t>
            </a:r>
            <a:r>
              <a:rPr lang="en-US" dirty="0">
                <a:solidFill>
                  <a:schemeClr val="tx1">
                    <a:lumMod val="65000"/>
                    <a:lumOff val="35000"/>
                  </a:schemeClr>
                </a:solidFill>
              </a:rPr>
              <a:t>(Fielder et. al, IEEE TON Mar’2010) </a:t>
            </a:r>
          </a:p>
        </p:txBody>
      </p:sp>
      <p:pic>
        <p:nvPicPr>
          <p:cNvPr id="43" name="Picture 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46434" y="5426846"/>
            <a:ext cx="697624" cy="1287968"/>
          </a:xfrm>
          <a:prstGeom prst="rect">
            <a:avLst/>
          </a:prstGeom>
        </p:spPr>
      </p:pic>
      <p:sp>
        <p:nvSpPr>
          <p:cNvPr id="44" name="Freeform 43"/>
          <p:cNvSpPr/>
          <p:nvPr/>
        </p:nvSpPr>
        <p:spPr>
          <a:xfrm rot="1297564">
            <a:off x="3126522" y="3063665"/>
            <a:ext cx="362959" cy="2336434"/>
          </a:xfrm>
          <a:custGeom>
            <a:avLst/>
            <a:gdLst>
              <a:gd name="connsiteX0" fmla="*/ 419131 w 419131"/>
              <a:gd name="connsiteY0" fmla="*/ 1639956 h 1639956"/>
              <a:gd name="connsiteX1" fmla="*/ 1688 w 419131"/>
              <a:gd name="connsiteY1" fmla="*/ 775252 h 1639956"/>
              <a:gd name="connsiteX2" fmla="*/ 299862 w 419131"/>
              <a:gd name="connsiteY2" fmla="*/ 0 h 1639956"/>
            </a:gdLst>
            <a:ahLst/>
            <a:cxnLst>
              <a:cxn ang="0">
                <a:pos x="connsiteX0" y="connsiteY0"/>
              </a:cxn>
              <a:cxn ang="0">
                <a:pos x="connsiteX1" y="connsiteY1"/>
              </a:cxn>
              <a:cxn ang="0">
                <a:pos x="connsiteX2" y="connsiteY2"/>
              </a:cxn>
            </a:cxnLst>
            <a:rect l="l" t="t" r="r" b="b"/>
            <a:pathLst>
              <a:path w="419131" h="1639956">
                <a:moveTo>
                  <a:pt x="419131" y="1639956"/>
                </a:moveTo>
                <a:cubicBezTo>
                  <a:pt x="220348" y="1344267"/>
                  <a:pt x="21566" y="1048578"/>
                  <a:pt x="1688" y="775252"/>
                </a:cubicBezTo>
                <a:cubicBezTo>
                  <a:pt x="-18190" y="501926"/>
                  <a:pt x="140836" y="250963"/>
                  <a:pt x="299862" y="0"/>
                </a:cubicBezTo>
              </a:path>
            </a:pathLst>
          </a:custGeom>
          <a:noFill/>
          <a:ln w="38100">
            <a:solidFill>
              <a:schemeClr val="tx1"/>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rot="771698" flipH="1">
            <a:off x="3635387" y="3298026"/>
            <a:ext cx="609803" cy="2786698"/>
          </a:xfrm>
          <a:custGeom>
            <a:avLst/>
            <a:gdLst>
              <a:gd name="connsiteX0" fmla="*/ 419131 w 419131"/>
              <a:gd name="connsiteY0" fmla="*/ 1639956 h 1639956"/>
              <a:gd name="connsiteX1" fmla="*/ 1688 w 419131"/>
              <a:gd name="connsiteY1" fmla="*/ 775252 h 1639956"/>
              <a:gd name="connsiteX2" fmla="*/ 299862 w 419131"/>
              <a:gd name="connsiteY2" fmla="*/ 0 h 1639956"/>
            </a:gdLst>
            <a:ahLst/>
            <a:cxnLst>
              <a:cxn ang="0">
                <a:pos x="connsiteX0" y="connsiteY0"/>
              </a:cxn>
              <a:cxn ang="0">
                <a:pos x="connsiteX1" y="connsiteY1"/>
              </a:cxn>
              <a:cxn ang="0">
                <a:pos x="connsiteX2" y="connsiteY2"/>
              </a:cxn>
            </a:cxnLst>
            <a:rect l="l" t="t" r="r" b="b"/>
            <a:pathLst>
              <a:path w="419131" h="1639956">
                <a:moveTo>
                  <a:pt x="419131" y="1639956"/>
                </a:moveTo>
                <a:cubicBezTo>
                  <a:pt x="220348" y="1344267"/>
                  <a:pt x="21566" y="1048578"/>
                  <a:pt x="1688" y="775252"/>
                </a:cubicBezTo>
                <a:cubicBezTo>
                  <a:pt x="-18190" y="501926"/>
                  <a:pt x="140836" y="250963"/>
                  <a:pt x="299862" y="0"/>
                </a:cubicBezTo>
              </a:path>
            </a:pathLst>
          </a:custGeom>
          <a:noFill/>
          <a:ln w="38100">
            <a:solidFill>
              <a:schemeClr val="tx1"/>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rot="16803542">
            <a:off x="3021156" y="4165506"/>
            <a:ext cx="744114" cy="461665"/>
          </a:xfrm>
          <a:prstGeom prst="rect">
            <a:avLst/>
          </a:prstGeom>
          <a:noFill/>
        </p:spPr>
        <p:txBody>
          <a:bodyPr wrap="none" rtlCol="0">
            <a:spAutoFit/>
          </a:bodyPr>
          <a:lstStyle/>
          <a:p>
            <a:r>
              <a:rPr lang="en-US" sz="2400" dirty="0" err="1">
                <a:latin typeface="Segoe UI Light" panose="020B0502040204020203" pitchFamily="34" charset="0"/>
                <a:cs typeface="Segoe UI Light" panose="020B0502040204020203" pitchFamily="34" charset="0"/>
              </a:rPr>
              <a:t>QoE</a:t>
            </a:r>
            <a:endParaRPr lang="en-US" sz="2400" dirty="0">
              <a:latin typeface="Segoe UI Light" panose="020B0502040204020203" pitchFamily="34" charset="0"/>
              <a:cs typeface="Segoe UI Light" panose="020B0502040204020203" pitchFamily="34" charset="0"/>
            </a:endParaRPr>
          </a:p>
        </p:txBody>
      </p:sp>
      <p:sp>
        <p:nvSpPr>
          <p:cNvPr id="50" name="TextBox 49"/>
          <p:cNvSpPr txBox="1"/>
          <p:nvPr/>
        </p:nvSpPr>
        <p:spPr>
          <a:xfrm rot="16803542">
            <a:off x="3611787" y="4307907"/>
            <a:ext cx="742511" cy="461665"/>
          </a:xfrm>
          <a:prstGeom prst="rect">
            <a:avLst/>
          </a:prstGeom>
          <a:noFill/>
        </p:spPr>
        <p:txBody>
          <a:bodyPr wrap="none" rtlCol="0">
            <a:spAutoFit/>
          </a:bodyPr>
          <a:lstStyle/>
          <a:p>
            <a:r>
              <a:rPr lang="en-US" sz="2400" dirty="0" smtClean="0">
                <a:latin typeface="Segoe UI Light" panose="020B0502040204020203" pitchFamily="34" charset="0"/>
                <a:cs typeface="Segoe UI Light" panose="020B0502040204020203" pitchFamily="34" charset="0"/>
              </a:rPr>
              <a:t>QoS</a:t>
            </a:r>
            <a:endParaRPr lang="en-US" sz="2400" dirty="0">
              <a:latin typeface="Segoe UI Light" panose="020B0502040204020203" pitchFamily="34" charset="0"/>
              <a:cs typeface="Segoe UI Light" panose="020B0502040204020203" pitchFamily="34" charset="0"/>
            </a:endParaRPr>
          </a:p>
        </p:txBody>
      </p:sp>
      <p:sp>
        <p:nvSpPr>
          <p:cNvPr id="58" name="TextBox 57"/>
          <p:cNvSpPr txBox="1"/>
          <p:nvPr/>
        </p:nvSpPr>
        <p:spPr>
          <a:xfrm>
            <a:off x="22853" y="4794120"/>
            <a:ext cx="3092000" cy="461665"/>
          </a:xfrm>
          <a:prstGeom prst="rect">
            <a:avLst/>
          </a:prstGeom>
          <a:noFill/>
        </p:spPr>
        <p:txBody>
          <a:bodyPr wrap="none" rtlCol="0">
            <a:spAutoFit/>
          </a:bodyPr>
          <a:lstStyle/>
          <a:p>
            <a:r>
              <a:rPr lang="en-US" sz="2400" dirty="0">
                <a:latin typeface="Segoe UI Light" panose="020B0502040204020203" pitchFamily="34" charset="0"/>
                <a:cs typeface="Segoe UI Light" panose="020B0502040204020203" pitchFamily="34" charset="0"/>
              </a:rPr>
              <a:t>Training Mobile Device</a:t>
            </a:r>
          </a:p>
        </p:txBody>
      </p:sp>
      <p:sp>
        <p:nvSpPr>
          <p:cNvPr id="5" name="Slide Number Placeholder 4"/>
          <p:cNvSpPr>
            <a:spLocks noGrp="1"/>
          </p:cNvSpPr>
          <p:nvPr>
            <p:ph type="sldNum" sz="quarter" idx="12"/>
          </p:nvPr>
        </p:nvSpPr>
        <p:spPr/>
        <p:txBody>
          <a:bodyPr/>
          <a:lstStyle/>
          <a:p>
            <a:fld id="{A5DF43A6-83DD-41E1-8079-6F6FA92F0C99}" type="slidenum">
              <a:rPr lang="en-US" smtClean="0"/>
              <a:t>4</a:t>
            </a:fld>
            <a:endParaRPr lang="en-US"/>
          </a:p>
        </p:txBody>
      </p:sp>
      <p:pic>
        <p:nvPicPr>
          <p:cNvPr id="31" name="Picture 14" descr="Image result for Skype imag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26425" y="5759739"/>
            <a:ext cx="550654" cy="5506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19633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anim calcmode="lin" valueType="num">
                                      <p:cBhvr additive="base">
                                        <p:cTn id="11" dur="500" fill="hold"/>
                                        <p:tgtEl>
                                          <p:spTgt spid="39"/>
                                        </p:tgtEl>
                                        <p:attrNameLst>
                                          <p:attrName>ppt_x</p:attrName>
                                        </p:attrNameLst>
                                      </p:cBhvr>
                                      <p:tavLst>
                                        <p:tav tm="0">
                                          <p:val>
                                            <p:strVal val="#ppt_x"/>
                                          </p:val>
                                        </p:tav>
                                        <p:tav tm="100000">
                                          <p:val>
                                            <p:strVal val="#ppt_x"/>
                                          </p:val>
                                        </p:tav>
                                      </p:tavLst>
                                    </p:anim>
                                    <p:anim calcmode="lin" valueType="num">
                                      <p:cBhvr additive="base">
                                        <p:cTn id="12" dur="500" fill="hold"/>
                                        <p:tgtEl>
                                          <p:spTgt spid="3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latin typeface="Segoe UI Light" panose="020B0502040204020203" pitchFamily="34" charset="0"/>
                <a:cs typeface="Segoe UI Light" panose="020B0502040204020203" pitchFamily="34" charset="0"/>
              </a:rPr>
              <a:t>Network Resource Provisioning</a:t>
            </a:r>
            <a:endParaRPr lang="en-US" dirty="0">
              <a:solidFill>
                <a:schemeClr val="bg1"/>
              </a:solidFill>
              <a:latin typeface="Segoe UI Light" panose="020B0502040204020203" pitchFamily="34" charset="0"/>
              <a:cs typeface="Segoe UI Light" panose="020B0502040204020203" pitchFamily="34" charset="0"/>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06048" y="1486870"/>
            <a:ext cx="466528" cy="822635"/>
          </a:xfrm>
          <a:prstGeom prst="rect">
            <a:avLst/>
          </a:prstGeom>
        </p:spPr>
      </p:pic>
      <p:pic>
        <p:nvPicPr>
          <p:cNvPr id="47" name="Picture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674" y="3045843"/>
            <a:ext cx="466528" cy="822635"/>
          </a:xfrm>
          <a:prstGeom prst="rect">
            <a:avLst/>
          </a:prstGeom>
        </p:spPr>
      </p:pic>
      <p:pic>
        <p:nvPicPr>
          <p:cNvPr id="51" name="Picture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06944" y="3265115"/>
            <a:ext cx="466528" cy="822635"/>
          </a:xfrm>
          <a:prstGeom prst="rect">
            <a:avLst/>
          </a:prstGeom>
        </p:spPr>
      </p:pic>
      <p:pic>
        <p:nvPicPr>
          <p:cNvPr id="52" name="Picture 5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674" y="1366038"/>
            <a:ext cx="466528" cy="822635"/>
          </a:xfrm>
          <a:prstGeom prst="rect">
            <a:avLst/>
          </a:prstGeom>
        </p:spPr>
      </p:pic>
      <p:pic>
        <p:nvPicPr>
          <p:cNvPr id="53" name="Picture 5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1061" y="2578770"/>
            <a:ext cx="466528" cy="822635"/>
          </a:xfrm>
          <a:prstGeom prst="rect">
            <a:avLst/>
          </a:prstGeom>
        </p:spPr>
      </p:pic>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0800000" flipH="1">
            <a:off x="593200" y="1526689"/>
            <a:ext cx="501331" cy="501331"/>
          </a:xfrm>
          <a:prstGeom prst="rect">
            <a:avLst/>
          </a:prstGeom>
        </p:spPr>
      </p:pic>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1337410" y="2823172"/>
            <a:ext cx="333830" cy="333830"/>
          </a:xfrm>
          <a:prstGeom prst="rect">
            <a:avLst/>
          </a:prstGeom>
        </p:spPr>
      </p:pic>
      <p:sp>
        <p:nvSpPr>
          <p:cNvPr id="37" name="Right Brace 36"/>
          <p:cNvSpPr/>
          <p:nvPr/>
        </p:nvSpPr>
        <p:spPr>
          <a:xfrm>
            <a:off x="2842234" y="1486870"/>
            <a:ext cx="412595" cy="2502440"/>
          </a:xfrm>
          <a:prstGeom prst="rightBrace">
            <a:avLst>
              <a:gd name="adj1" fmla="val 81306"/>
              <a:gd name="adj2" fmla="val 49565"/>
            </a:avLst>
          </a:prstGeom>
          <a:ln w="34925">
            <a:solidFill>
              <a:schemeClr val="tx1">
                <a:lumMod val="50000"/>
                <a:lumOff val="50000"/>
                <a:alpha val="99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5" name="Straight Arrow Connector 54"/>
          <p:cNvCxnSpPr>
            <a:endCxn id="56" idx="2"/>
          </p:cNvCxnSpPr>
          <p:nvPr/>
        </p:nvCxnSpPr>
        <p:spPr>
          <a:xfrm flipV="1">
            <a:off x="4735511" y="2399424"/>
            <a:ext cx="2242357" cy="146098"/>
          </a:xfrm>
          <a:prstGeom prst="straightConnector1">
            <a:avLst/>
          </a:prstGeom>
          <a:ln w="28575">
            <a:solidFill>
              <a:schemeClr val="bg2">
                <a:lumMod val="50000"/>
              </a:schemeClr>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sp>
        <p:nvSpPr>
          <p:cNvPr id="56" name="Cloud 55"/>
          <p:cNvSpPr/>
          <p:nvPr/>
        </p:nvSpPr>
        <p:spPr>
          <a:xfrm>
            <a:off x="6973746" y="1975675"/>
            <a:ext cx="1328880" cy="847497"/>
          </a:xfrm>
          <a:prstGeom prst="cloud">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8" name="Rectangle 37"/>
          <p:cNvSpPr/>
          <p:nvPr/>
        </p:nvSpPr>
        <p:spPr>
          <a:xfrm>
            <a:off x="7147827" y="2189728"/>
            <a:ext cx="980718" cy="369332"/>
          </a:xfrm>
          <a:prstGeom prst="rect">
            <a:avLst/>
          </a:prstGeom>
        </p:spPr>
        <p:txBody>
          <a:bodyPr wrap="none">
            <a:spAutoFit/>
          </a:bodyPr>
          <a:lstStyle/>
          <a:p>
            <a:r>
              <a:rPr lang="en-US" dirty="0">
                <a:latin typeface="Segoe UI Emoji" panose="020B0502040204020203" pitchFamily="34" charset="0"/>
                <a:ea typeface="Segoe UI Emoji" panose="020B0502040204020203" pitchFamily="34" charset="0"/>
                <a:cs typeface="Segoe UI Light" panose="020B0502040204020203" pitchFamily="34" charset="0"/>
              </a:rPr>
              <a:t>Internet</a:t>
            </a:r>
            <a:endParaRPr lang="en-US" dirty="0">
              <a:latin typeface="Segoe UI Emoji" panose="020B0502040204020203" pitchFamily="34" charset="0"/>
              <a:ea typeface="Segoe UI Emoji" panose="020B0502040204020203" pitchFamily="34" charset="0"/>
            </a:endParaRPr>
          </a:p>
        </p:txBody>
      </p:sp>
      <p:pic>
        <p:nvPicPr>
          <p:cNvPr id="32" name="Picture 14" descr="Image result for Skype imag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6944" y="3438784"/>
            <a:ext cx="475295" cy="47529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Image result for facetim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flipV="1">
            <a:off x="1752030" y="1698576"/>
            <a:ext cx="374563" cy="3745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hangout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93200" y="3199711"/>
            <a:ext cx="523521" cy="46394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55550" y="1847346"/>
            <a:ext cx="1368904" cy="1462848"/>
          </a:xfrm>
          <a:prstGeom prst="rect">
            <a:avLst/>
          </a:prstGeom>
        </p:spPr>
      </p:pic>
      <p:sp>
        <p:nvSpPr>
          <p:cNvPr id="39" name="Rounded Rectangular Callout 38"/>
          <p:cNvSpPr/>
          <p:nvPr/>
        </p:nvSpPr>
        <p:spPr>
          <a:xfrm>
            <a:off x="5699817" y="4410538"/>
            <a:ext cx="2896019" cy="1341782"/>
          </a:xfrm>
          <a:prstGeom prst="wedgeRoundRectCallout">
            <a:avLst>
              <a:gd name="adj1" fmla="val -100728"/>
              <a:gd name="adj2" fmla="val -139439"/>
              <a:gd name="adj3" fmla="val 16667"/>
            </a:avLst>
          </a:prstGeom>
          <a:noFill/>
          <a:ln w="34925">
            <a:solidFill>
              <a:schemeClr val="tx1">
                <a:lumMod val="65000"/>
                <a:lumOff val="35000"/>
                <a:alpha val="97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0" name="TextBox 39"/>
              <p:cNvSpPr txBox="1"/>
              <p:nvPr/>
            </p:nvSpPr>
            <p:spPr>
              <a:xfrm>
                <a:off x="5323820" y="4557628"/>
                <a:ext cx="3648014" cy="391480"/>
              </a:xfrm>
              <a:prstGeom prst="rect">
                <a:avLst/>
              </a:prstGeom>
              <a:noFill/>
            </p:spPr>
            <p:txBody>
              <a:bodyPr wrap="square" lIns="0" tIns="0" rIns="0" bIns="0" rtlCol="0">
                <a:noAutofit/>
              </a:bodyPr>
              <a:lstStyle/>
              <a:p>
                <a:pPr>
                  <a:lnSpc>
                    <a:spcPct val="90000"/>
                  </a:lnSpc>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𝑄𝑜𝐸</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𝛼</m:t>
                      </m:r>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𝛽</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𝛾</m:t>
                          </m:r>
                          <m:r>
                            <a:rPr lang="en-US" sz="2400" i="1">
                              <a:latin typeface="Cambria Math" panose="02040503050406030204" pitchFamily="18" charset="0"/>
                            </a:rPr>
                            <m:t>.</m:t>
                          </m:r>
                          <m:r>
                            <a:rPr lang="en-US" sz="2400" i="1">
                              <a:latin typeface="Cambria Math" panose="02040503050406030204" pitchFamily="18" charset="0"/>
                            </a:rPr>
                            <m:t>𝑄𝑜𝑆</m:t>
                          </m:r>
                        </m:sup>
                      </m:sSup>
                    </m:oMath>
                  </m:oMathPara>
                </a14:m>
                <a:endParaRPr lang="en-US" sz="2000" dirty="0"/>
              </a:p>
            </p:txBody>
          </p:sp>
        </mc:Choice>
        <mc:Fallback xmlns="">
          <p:sp>
            <p:nvSpPr>
              <p:cNvPr id="40" name="TextBox 39"/>
              <p:cNvSpPr txBox="1">
                <a:spLocks noRot="1" noChangeAspect="1" noMove="1" noResize="1" noEditPoints="1" noAdjustHandles="1" noChangeArrowheads="1" noChangeShapeType="1" noTextEdit="1"/>
              </p:cNvSpPr>
              <p:nvPr/>
            </p:nvSpPr>
            <p:spPr>
              <a:xfrm>
                <a:off x="5323820" y="4557628"/>
                <a:ext cx="3648014" cy="391480"/>
              </a:xfrm>
              <a:prstGeom prst="rect">
                <a:avLst/>
              </a:prstGeom>
              <a:blipFill rotWithShape="0">
                <a:blip r:embed="rId11"/>
                <a:stretch>
                  <a:fillRect t="-14063" b="-17188"/>
                </a:stretch>
              </a:blipFill>
            </p:spPr>
            <p:txBody>
              <a:bodyPr/>
              <a:lstStyle/>
              <a:p>
                <a:r>
                  <a:rPr lang="en-GB">
                    <a:noFill/>
                  </a:rPr>
                  <a:t> </a:t>
                </a:r>
              </a:p>
            </p:txBody>
          </p:sp>
        </mc:Fallback>
      </mc:AlternateContent>
      <p:sp>
        <p:nvSpPr>
          <p:cNvPr id="41" name="Can 40"/>
          <p:cNvSpPr/>
          <p:nvPr/>
        </p:nvSpPr>
        <p:spPr>
          <a:xfrm>
            <a:off x="6372110" y="4985100"/>
            <a:ext cx="1688226" cy="709893"/>
          </a:xfrm>
          <a:prstGeom prst="can">
            <a:avLst/>
          </a:prstGeom>
          <a:gradFill flip="none" rotWithShape="1">
            <a:gsLst>
              <a:gs pos="0">
                <a:schemeClr val="accent3">
                  <a:lumMod val="89000"/>
                </a:schemeClr>
              </a:gs>
              <a:gs pos="23000">
                <a:schemeClr val="accent3">
                  <a:lumMod val="89000"/>
                </a:schemeClr>
              </a:gs>
              <a:gs pos="69000">
                <a:schemeClr val="accent3">
                  <a:lumMod val="75000"/>
                </a:schemeClr>
              </a:gs>
              <a:gs pos="97000">
                <a:schemeClr val="accent3">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QoE</a:t>
            </a:r>
            <a:r>
              <a:rPr lang="en-US" dirty="0"/>
              <a:t> Model</a:t>
            </a:r>
          </a:p>
        </p:txBody>
      </p:sp>
      <p:sp>
        <p:nvSpPr>
          <p:cNvPr id="42" name="Rounded Rectangular Callout 41"/>
          <p:cNvSpPr/>
          <p:nvPr/>
        </p:nvSpPr>
        <p:spPr>
          <a:xfrm>
            <a:off x="4228862" y="5544347"/>
            <a:ext cx="2143248" cy="851087"/>
          </a:xfrm>
          <a:prstGeom prst="wedgeRoundRectCallout">
            <a:avLst>
              <a:gd name="adj1" fmla="val -14411"/>
              <a:gd name="adj2" fmla="val -47589"/>
              <a:gd name="adj3" fmla="val 16667"/>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C00000"/>
                </a:solidFill>
              </a:rPr>
              <a:t>IQX Hypothesis </a:t>
            </a:r>
            <a:r>
              <a:rPr lang="en-US" dirty="0">
                <a:solidFill>
                  <a:schemeClr val="tx1">
                    <a:lumMod val="65000"/>
                    <a:lumOff val="35000"/>
                  </a:schemeClr>
                </a:solidFill>
              </a:rPr>
              <a:t>(Fielder et. al, IEEE TON Mar’2010) </a:t>
            </a:r>
          </a:p>
        </p:txBody>
      </p:sp>
      <p:pic>
        <p:nvPicPr>
          <p:cNvPr id="43" name="Picture 4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46434" y="5426846"/>
            <a:ext cx="697624" cy="1287968"/>
          </a:xfrm>
          <a:prstGeom prst="rect">
            <a:avLst/>
          </a:prstGeom>
        </p:spPr>
      </p:pic>
      <p:sp>
        <p:nvSpPr>
          <p:cNvPr id="44" name="Freeform 43"/>
          <p:cNvSpPr/>
          <p:nvPr/>
        </p:nvSpPr>
        <p:spPr>
          <a:xfrm rot="1297564">
            <a:off x="3126522" y="3063665"/>
            <a:ext cx="362959" cy="2336434"/>
          </a:xfrm>
          <a:custGeom>
            <a:avLst/>
            <a:gdLst>
              <a:gd name="connsiteX0" fmla="*/ 419131 w 419131"/>
              <a:gd name="connsiteY0" fmla="*/ 1639956 h 1639956"/>
              <a:gd name="connsiteX1" fmla="*/ 1688 w 419131"/>
              <a:gd name="connsiteY1" fmla="*/ 775252 h 1639956"/>
              <a:gd name="connsiteX2" fmla="*/ 299862 w 419131"/>
              <a:gd name="connsiteY2" fmla="*/ 0 h 1639956"/>
            </a:gdLst>
            <a:ahLst/>
            <a:cxnLst>
              <a:cxn ang="0">
                <a:pos x="connsiteX0" y="connsiteY0"/>
              </a:cxn>
              <a:cxn ang="0">
                <a:pos x="connsiteX1" y="connsiteY1"/>
              </a:cxn>
              <a:cxn ang="0">
                <a:pos x="connsiteX2" y="connsiteY2"/>
              </a:cxn>
            </a:cxnLst>
            <a:rect l="l" t="t" r="r" b="b"/>
            <a:pathLst>
              <a:path w="419131" h="1639956">
                <a:moveTo>
                  <a:pt x="419131" y="1639956"/>
                </a:moveTo>
                <a:cubicBezTo>
                  <a:pt x="220348" y="1344267"/>
                  <a:pt x="21566" y="1048578"/>
                  <a:pt x="1688" y="775252"/>
                </a:cubicBezTo>
                <a:cubicBezTo>
                  <a:pt x="-18190" y="501926"/>
                  <a:pt x="140836" y="250963"/>
                  <a:pt x="299862" y="0"/>
                </a:cubicBezTo>
              </a:path>
            </a:pathLst>
          </a:custGeom>
          <a:noFill/>
          <a:ln w="38100">
            <a:solidFill>
              <a:schemeClr val="tx1"/>
            </a:solidFill>
            <a:headEnd type="none"/>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44"/>
          <p:cNvSpPr/>
          <p:nvPr/>
        </p:nvSpPr>
        <p:spPr>
          <a:xfrm rot="771698" flipH="1">
            <a:off x="3635387" y="3298026"/>
            <a:ext cx="609803" cy="2786698"/>
          </a:xfrm>
          <a:custGeom>
            <a:avLst/>
            <a:gdLst>
              <a:gd name="connsiteX0" fmla="*/ 419131 w 419131"/>
              <a:gd name="connsiteY0" fmla="*/ 1639956 h 1639956"/>
              <a:gd name="connsiteX1" fmla="*/ 1688 w 419131"/>
              <a:gd name="connsiteY1" fmla="*/ 775252 h 1639956"/>
              <a:gd name="connsiteX2" fmla="*/ 299862 w 419131"/>
              <a:gd name="connsiteY2" fmla="*/ 0 h 1639956"/>
            </a:gdLst>
            <a:ahLst/>
            <a:cxnLst>
              <a:cxn ang="0">
                <a:pos x="connsiteX0" y="connsiteY0"/>
              </a:cxn>
              <a:cxn ang="0">
                <a:pos x="connsiteX1" y="connsiteY1"/>
              </a:cxn>
              <a:cxn ang="0">
                <a:pos x="connsiteX2" y="connsiteY2"/>
              </a:cxn>
            </a:cxnLst>
            <a:rect l="l" t="t" r="r" b="b"/>
            <a:pathLst>
              <a:path w="419131" h="1639956">
                <a:moveTo>
                  <a:pt x="419131" y="1639956"/>
                </a:moveTo>
                <a:cubicBezTo>
                  <a:pt x="220348" y="1344267"/>
                  <a:pt x="21566" y="1048578"/>
                  <a:pt x="1688" y="775252"/>
                </a:cubicBezTo>
                <a:cubicBezTo>
                  <a:pt x="-18190" y="501926"/>
                  <a:pt x="140836" y="250963"/>
                  <a:pt x="299862" y="0"/>
                </a:cubicBezTo>
              </a:path>
            </a:pathLst>
          </a:custGeom>
          <a:noFill/>
          <a:ln w="38100">
            <a:solidFill>
              <a:schemeClr val="tx1"/>
            </a:solidFill>
            <a:headEnd type="arrow"/>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544328" y="5785036"/>
            <a:ext cx="501836" cy="529492"/>
          </a:xfrm>
          <a:prstGeom prst="rect">
            <a:avLst/>
          </a:prstGeom>
        </p:spPr>
      </p:pic>
      <p:sp>
        <p:nvSpPr>
          <p:cNvPr id="49" name="TextBox 48"/>
          <p:cNvSpPr txBox="1"/>
          <p:nvPr/>
        </p:nvSpPr>
        <p:spPr>
          <a:xfrm rot="16803542">
            <a:off x="3021156" y="4165506"/>
            <a:ext cx="744114" cy="461665"/>
          </a:xfrm>
          <a:prstGeom prst="rect">
            <a:avLst/>
          </a:prstGeom>
          <a:noFill/>
        </p:spPr>
        <p:txBody>
          <a:bodyPr wrap="none" rtlCol="0">
            <a:spAutoFit/>
          </a:bodyPr>
          <a:lstStyle/>
          <a:p>
            <a:r>
              <a:rPr lang="en-US" sz="2400" dirty="0" err="1">
                <a:latin typeface="Segoe UI Light" panose="020B0502040204020203" pitchFamily="34" charset="0"/>
                <a:cs typeface="Segoe UI Light" panose="020B0502040204020203" pitchFamily="34" charset="0"/>
              </a:rPr>
              <a:t>QoE</a:t>
            </a:r>
            <a:endParaRPr lang="en-US" sz="2400" dirty="0">
              <a:latin typeface="Segoe UI Light" panose="020B0502040204020203" pitchFamily="34" charset="0"/>
              <a:cs typeface="Segoe UI Light" panose="020B0502040204020203" pitchFamily="34" charset="0"/>
            </a:endParaRPr>
          </a:p>
        </p:txBody>
      </p:sp>
      <p:sp>
        <p:nvSpPr>
          <p:cNvPr id="50" name="TextBox 49"/>
          <p:cNvSpPr txBox="1"/>
          <p:nvPr/>
        </p:nvSpPr>
        <p:spPr>
          <a:xfrm rot="16803542">
            <a:off x="3611787" y="4307907"/>
            <a:ext cx="742511" cy="461665"/>
          </a:xfrm>
          <a:prstGeom prst="rect">
            <a:avLst/>
          </a:prstGeom>
          <a:noFill/>
        </p:spPr>
        <p:txBody>
          <a:bodyPr wrap="none" rtlCol="0">
            <a:spAutoFit/>
          </a:bodyPr>
          <a:lstStyle/>
          <a:p>
            <a:r>
              <a:rPr lang="en-US" sz="2400" dirty="0" smtClean="0">
                <a:latin typeface="Segoe UI Light" panose="020B0502040204020203" pitchFamily="34" charset="0"/>
                <a:cs typeface="Segoe UI Light" panose="020B0502040204020203" pitchFamily="34" charset="0"/>
              </a:rPr>
              <a:t>QoS</a:t>
            </a:r>
            <a:endParaRPr lang="en-US" sz="2400" dirty="0">
              <a:latin typeface="Segoe UI Light" panose="020B0502040204020203" pitchFamily="34" charset="0"/>
              <a:cs typeface="Segoe UI Light" panose="020B0502040204020203" pitchFamily="34" charset="0"/>
            </a:endParaRPr>
          </a:p>
        </p:txBody>
      </p:sp>
      <p:sp>
        <p:nvSpPr>
          <p:cNvPr id="58" name="TextBox 57"/>
          <p:cNvSpPr txBox="1"/>
          <p:nvPr/>
        </p:nvSpPr>
        <p:spPr>
          <a:xfrm>
            <a:off x="22853" y="4794120"/>
            <a:ext cx="3092000" cy="461665"/>
          </a:xfrm>
          <a:prstGeom prst="rect">
            <a:avLst/>
          </a:prstGeom>
          <a:noFill/>
        </p:spPr>
        <p:txBody>
          <a:bodyPr wrap="none" rtlCol="0">
            <a:spAutoFit/>
          </a:bodyPr>
          <a:lstStyle/>
          <a:p>
            <a:r>
              <a:rPr lang="en-US" sz="2400" dirty="0">
                <a:latin typeface="Segoe UI Light" panose="020B0502040204020203" pitchFamily="34" charset="0"/>
                <a:cs typeface="Segoe UI Light" panose="020B0502040204020203" pitchFamily="34" charset="0"/>
              </a:rPr>
              <a:t>Training Mobile Device</a:t>
            </a:r>
          </a:p>
        </p:txBody>
      </p:sp>
      <p:sp>
        <p:nvSpPr>
          <p:cNvPr id="5" name="Slide Number Placeholder 4"/>
          <p:cNvSpPr>
            <a:spLocks noGrp="1"/>
          </p:cNvSpPr>
          <p:nvPr>
            <p:ph type="sldNum" sz="quarter" idx="12"/>
          </p:nvPr>
        </p:nvSpPr>
        <p:spPr/>
        <p:txBody>
          <a:bodyPr/>
          <a:lstStyle/>
          <a:p>
            <a:fld id="{A5DF43A6-83DD-41E1-8079-6F6FA92F0C99}" type="slidenum">
              <a:rPr lang="en-US" smtClean="0"/>
              <a:t>5</a:t>
            </a:fld>
            <a:endParaRPr lang="en-US"/>
          </a:p>
        </p:txBody>
      </p:sp>
      <mc:AlternateContent xmlns:mc="http://schemas.openxmlformats.org/markup-compatibility/2006" xmlns:a14="http://schemas.microsoft.com/office/drawing/2010/main">
        <mc:Choice Requires="a14">
          <p:sp>
            <p:nvSpPr>
              <p:cNvPr id="54" name="Rounded Rectangle 53"/>
              <p:cNvSpPr/>
              <p:nvPr/>
            </p:nvSpPr>
            <p:spPr>
              <a:xfrm>
                <a:off x="212414" y="3276776"/>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sz="5400" b="1" i="1">
                          <a:ln w="6600">
                            <a:solidFill>
                              <a:schemeClr val="accent2"/>
                            </a:solidFill>
                            <a:prstDash val="solid"/>
                          </a:ln>
                          <a:solidFill>
                            <a:srgbClr val="FFFFFF"/>
                          </a:solidFill>
                          <a:effectLst>
                            <a:outerShdw dist="38100" dir="2700000" algn="tl" rotWithShape="0">
                              <a:schemeClr val="accent2"/>
                            </a:outerShdw>
                          </a:effectLst>
                          <a:latin typeface="Cambria Math" panose="02040503050406030204" pitchFamily="18" charset="0"/>
                        </a:rPr>
                        <m:t>𝑄𝑜𝐸</m:t>
                      </m:r>
                      <m:r>
                        <a:rPr lang="en-US" sz="5400" b="1" i="1">
                          <a:ln w="6600">
                            <a:solidFill>
                              <a:schemeClr val="accent2"/>
                            </a:solidFill>
                            <a:prstDash val="solid"/>
                          </a:ln>
                          <a:solidFill>
                            <a:srgbClr val="FFFFFF"/>
                          </a:solidFill>
                          <a:effectLst>
                            <a:outerShdw dist="38100" dir="2700000" algn="tl" rotWithShape="0">
                              <a:schemeClr val="accent2"/>
                            </a:outerShdw>
                          </a:effectLst>
                          <a:latin typeface="Cambria Math" panose="02040503050406030204" pitchFamily="18" charset="0"/>
                        </a:rPr>
                        <m:t>=</m:t>
                      </m:r>
                      <m:r>
                        <a:rPr lang="en-US" sz="5400" b="1" i="1">
                          <a:ln w="6600">
                            <a:solidFill>
                              <a:schemeClr val="accent2"/>
                            </a:solidFill>
                            <a:prstDash val="solid"/>
                          </a:ln>
                          <a:solidFill>
                            <a:srgbClr val="FFFFFF"/>
                          </a:solidFill>
                          <a:effectLst>
                            <a:outerShdw dist="38100" dir="2700000" algn="tl" rotWithShape="0">
                              <a:schemeClr val="accent2"/>
                            </a:outerShdw>
                          </a:effectLst>
                          <a:latin typeface="Cambria Math" panose="02040503050406030204" pitchFamily="18" charset="0"/>
                        </a:rPr>
                        <m:t>𝑀</m:t>
                      </m:r>
                      <m:r>
                        <a:rPr lang="en-US" sz="5400" b="1" i="1">
                          <a:ln w="6600">
                            <a:solidFill>
                              <a:schemeClr val="accent2"/>
                            </a:solidFill>
                            <a:prstDash val="solid"/>
                          </a:ln>
                          <a:solidFill>
                            <a:srgbClr val="FFFFFF"/>
                          </a:solidFill>
                          <a:effectLst>
                            <a:outerShdw dist="38100" dir="2700000" algn="tl" rotWithShape="0">
                              <a:schemeClr val="accent2"/>
                            </a:outerShdw>
                          </a:effectLst>
                          <a:latin typeface="Cambria Math" panose="02040503050406030204" pitchFamily="18" charset="0"/>
                        </a:rPr>
                        <m:t>(</m:t>
                      </m:r>
                      <m:r>
                        <a:rPr lang="en-US" sz="5400" b="1" i="1">
                          <a:ln w="6600">
                            <a:solidFill>
                              <a:schemeClr val="accent2"/>
                            </a:solidFill>
                            <a:prstDash val="solid"/>
                          </a:ln>
                          <a:solidFill>
                            <a:srgbClr val="FFFFFF"/>
                          </a:solidFill>
                          <a:effectLst>
                            <a:outerShdw dist="38100" dir="2700000" algn="tl" rotWithShape="0">
                              <a:schemeClr val="accent2"/>
                            </a:outerShdw>
                          </a:effectLst>
                          <a:latin typeface="Cambria Math" panose="02040503050406030204" pitchFamily="18" charset="0"/>
                        </a:rPr>
                        <m:t>𝑄𝑜𝑆</m:t>
                      </m:r>
                      <m:r>
                        <a:rPr lang="en-US" sz="5400" b="1" i="1">
                          <a:ln w="6600">
                            <a:solidFill>
                              <a:schemeClr val="accent2"/>
                            </a:solidFill>
                            <a:prstDash val="solid"/>
                          </a:ln>
                          <a:solidFill>
                            <a:srgbClr val="FFFFFF"/>
                          </a:solidFill>
                          <a:effectLst>
                            <a:outerShdw dist="38100" dir="2700000" algn="tl" rotWithShape="0">
                              <a:schemeClr val="accent2"/>
                            </a:outerShdw>
                          </a:effectLst>
                          <a:latin typeface="Cambria Math" panose="02040503050406030204" pitchFamily="18" charset="0"/>
                        </a:rPr>
                        <m:t>)</m:t>
                      </m:r>
                    </m:oMath>
                  </m:oMathPara>
                </a14:m>
                <a:endParaRPr lang="en-GB" sz="5400" b="1" dirty="0">
                  <a:ln w="6600">
                    <a:solidFill>
                      <a:schemeClr val="accent2"/>
                    </a:solidFill>
                    <a:prstDash val="solid"/>
                  </a:ln>
                  <a:solidFill>
                    <a:srgbClr val="FFFFFF"/>
                  </a:solidFill>
                  <a:effectLst>
                    <a:outerShdw dist="38100" dir="2700000" algn="tl" rotWithShape="0">
                      <a:schemeClr val="accent2"/>
                    </a:outerShdw>
                  </a:effectLst>
                </a:endParaRPr>
              </a:p>
            </p:txBody>
          </p:sp>
        </mc:Choice>
        <mc:Fallback xmlns="">
          <p:sp>
            <p:nvSpPr>
              <p:cNvPr id="54" name="Rounded Rectangle 53"/>
              <p:cNvSpPr>
                <a:spLocks noRot="1" noChangeAspect="1" noMove="1" noResize="1" noEditPoints="1" noAdjustHandles="1" noChangeArrowheads="1" noChangeShapeType="1" noTextEdit="1"/>
              </p:cNvSpPr>
              <p:nvPr/>
            </p:nvSpPr>
            <p:spPr>
              <a:xfrm>
                <a:off x="212414" y="3276776"/>
                <a:ext cx="8670563" cy="956936"/>
              </a:xfrm>
              <a:prstGeom prst="roundRect">
                <a:avLst/>
              </a:prstGeom>
              <a:blipFill rotWithShape="0">
                <a:blip r:embed="rId14"/>
                <a:stretch>
                  <a:fillRect/>
                </a:stretch>
              </a:blipFill>
              <a:ln>
                <a:noFill/>
              </a:ln>
            </p:spPr>
            <p:txBody>
              <a:bodyPr/>
              <a:lstStyle/>
              <a:p>
                <a:r>
                  <a:rPr lang="en-GB">
                    <a:noFill/>
                  </a:rPr>
                  <a:t> </a:t>
                </a:r>
              </a:p>
            </p:txBody>
          </p:sp>
        </mc:Fallback>
      </mc:AlternateContent>
      <p:pic>
        <p:nvPicPr>
          <p:cNvPr id="31" name="Picture 14" descr="Image result for Skype imag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26425" y="5771169"/>
            <a:ext cx="550654" cy="55065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785226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latin typeface="Segoe UI Light" panose="020B0502040204020203" pitchFamily="34" charset="0"/>
                <a:cs typeface="Segoe UI Light" panose="020B0502040204020203" pitchFamily="34" charset="0"/>
              </a:rPr>
              <a:t>Problem</a:t>
            </a:r>
            <a:endParaRPr lang="en-US"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6</a:t>
            </a:fld>
            <a:endParaRPr lang="en-US"/>
          </a:p>
        </p:txBody>
      </p:sp>
      <p:sp>
        <p:nvSpPr>
          <p:cNvPr id="66" name="Content Placeholder 2"/>
          <p:cNvSpPr>
            <a:spLocks noGrp="1"/>
          </p:cNvSpPr>
          <p:nvPr>
            <p:ph idx="1"/>
          </p:nvPr>
        </p:nvSpPr>
        <p:spPr>
          <a:xfrm>
            <a:off x="282622" y="1699511"/>
            <a:ext cx="6859385" cy="3070571"/>
          </a:xfrm>
        </p:spPr>
        <p:txBody>
          <a:bodyPr/>
          <a:lstStyle/>
          <a:p>
            <a:r>
              <a:rPr lang="en-US" dirty="0" smtClean="0"/>
              <a:t>Lack of QoE information for </a:t>
            </a:r>
          </a:p>
          <a:p>
            <a:pPr marL="0" indent="0">
              <a:buNone/>
            </a:pPr>
            <a:r>
              <a:rPr lang="en-US" dirty="0"/>
              <a:t> </a:t>
            </a:r>
            <a:r>
              <a:rPr lang="en-US" dirty="0" smtClean="0"/>
              <a:t>  several applications</a:t>
            </a:r>
          </a:p>
          <a:p>
            <a:endParaRPr lang="en-GB" dirty="0"/>
          </a:p>
        </p:txBody>
      </p:sp>
      <p:graphicFrame>
        <p:nvGraphicFramePr>
          <p:cNvPr id="67" name="Table 66"/>
          <p:cNvGraphicFramePr>
            <a:graphicFrameLocks noGrp="1"/>
          </p:cNvGraphicFramePr>
          <p:nvPr>
            <p:extLst>
              <p:ext uri="{D42A27DB-BD31-4B8C-83A1-F6EECF244321}">
                <p14:modId xmlns:p14="http://schemas.microsoft.com/office/powerpoint/2010/main" val="1418608469"/>
              </p:ext>
            </p:extLst>
          </p:nvPr>
        </p:nvGraphicFramePr>
        <p:xfrm>
          <a:off x="631405" y="2676470"/>
          <a:ext cx="4549844" cy="1949108"/>
        </p:xfrm>
        <a:graphic>
          <a:graphicData uri="http://schemas.openxmlformats.org/drawingml/2006/table">
            <a:tbl>
              <a:tblPr firstRow="1" bandRow="1">
                <a:tableStyleId>{F5AB1C69-6EDB-4FF4-983F-18BD219EF322}</a:tableStyleId>
              </a:tblPr>
              <a:tblGrid>
                <a:gridCol w="2274922"/>
                <a:gridCol w="2274922"/>
              </a:tblGrid>
              <a:tr h="588881">
                <a:tc>
                  <a:txBody>
                    <a:bodyPr/>
                    <a:lstStyle/>
                    <a:p>
                      <a:r>
                        <a:rPr lang="en-US" dirty="0" smtClean="0">
                          <a:solidFill>
                            <a:srgbClr val="FFFF00"/>
                          </a:solidFill>
                        </a:rPr>
                        <a:t>Application</a:t>
                      </a:r>
                      <a:endParaRPr lang="en-GB" dirty="0">
                        <a:solidFill>
                          <a:srgbClr val="FFFF00"/>
                        </a:solidFill>
                      </a:endParaRPr>
                    </a:p>
                  </a:txBody>
                  <a:tcPr/>
                </a:tc>
                <a:tc>
                  <a:txBody>
                    <a:bodyPr/>
                    <a:lstStyle/>
                    <a:p>
                      <a:r>
                        <a:rPr lang="en-US" dirty="0" smtClean="0">
                          <a:solidFill>
                            <a:srgbClr val="FFFF00"/>
                          </a:solidFill>
                        </a:rPr>
                        <a:t>QoE</a:t>
                      </a:r>
                      <a:r>
                        <a:rPr lang="en-US" baseline="0" dirty="0" smtClean="0">
                          <a:solidFill>
                            <a:srgbClr val="FFFF00"/>
                          </a:solidFill>
                        </a:rPr>
                        <a:t> Information</a:t>
                      </a:r>
                      <a:endParaRPr lang="en-GB" dirty="0">
                        <a:solidFill>
                          <a:srgbClr val="FFFF00"/>
                        </a:solidFill>
                      </a:endParaRPr>
                    </a:p>
                  </a:txBody>
                  <a:tcPr/>
                </a:tc>
              </a:tr>
              <a:tr h="446303">
                <a:tc>
                  <a:txBody>
                    <a:bodyPr/>
                    <a:lstStyle/>
                    <a:p>
                      <a:r>
                        <a:rPr lang="en-US" dirty="0" smtClean="0"/>
                        <a:t>Skype</a:t>
                      </a:r>
                      <a:endParaRPr lang="en-GB" dirty="0"/>
                    </a:p>
                  </a:txBody>
                  <a:tcPr/>
                </a:tc>
                <a:tc>
                  <a:txBody>
                    <a:bodyPr/>
                    <a:lstStyle/>
                    <a:p>
                      <a:r>
                        <a:rPr lang="en-US" dirty="0" smtClean="0"/>
                        <a:t>          (some versions)</a:t>
                      </a:r>
                      <a:endParaRPr lang="en-GB" dirty="0"/>
                    </a:p>
                  </a:txBody>
                  <a:tcPr/>
                </a:tc>
              </a:tr>
              <a:tr h="446303">
                <a:tc>
                  <a:txBody>
                    <a:bodyPr/>
                    <a:lstStyle/>
                    <a:p>
                      <a:r>
                        <a:rPr lang="en-US" dirty="0" smtClean="0"/>
                        <a:t>Hangouts/Duo</a:t>
                      </a:r>
                      <a:endParaRPr lang="en-GB" dirty="0"/>
                    </a:p>
                  </a:txBody>
                  <a:tcPr/>
                </a:tc>
                <a:tc>
                  <a:txBody>
                    <a:bodyPr/>
                    <a:lstStyle/>
                    <a:p>
                      <a:endParaRPr lang="en-GB" dirty="0"/>
                    </a:p>
                  </a:txBody>
                  <a:tcPr/>
                </a:tc>
              </a:tr>
              <a:tr h="467621">
                <a:tc>
                  <a:txBody>
                    <a:bodyPr/>
                    <a:lstStyle/>
                    <a:p>
                      <a:r>
                        <a:rPr lang="en-US" dirty="0" smtClean="0"/>
                        <a:t>Facetime</a:t>
                      </a:r>
                      <a:endParaRPr lang="en-GB" dirty="0"/>
                    </a:p>
                  </a:txBody>
                  <a:tcPr/>
                </a:tc>
                <a:tc>
                  <a:txBody>
                    <a:bodyPr/>
                    <a:lstStyle/>
                    <a:p>
                      <a:endParaRPr lang="en-GB" dirty="0"/>
                    </a:p>
                  </a:txBody>
                  <a:tcPr/>
                </a:tc>
              </a:tr>
            </a:tbl>
          </a:graphicData>
        </a:graphic>
      </p:graphicFrame>
      <p:pic>
        <p:nvPicPr>
          <p:cNvPr id="68" name="Picture 2" descr="Image result for correct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2310" y="3307625"/>
            <a:ext cx="360357" cy="35061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Image result for not correct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105249" y="3793760"/>
            <a:ext cx="334478" cy="33447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Image result for not correct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092310" y="4238447"/>
            <a:ext cx="334478" cy="3344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rotWithShape="1">
          <a:blip r:embed="rId6" cstate="print">
            <a:extLst>
              <a:ext uri="{28A0092B-C50C-407E-A947-70E740481C1C}">
                <a14:useLocalDpi xmlns:a14="http://schemas.microsoft.com/office/drawing/2010/main" val="0"/>
              </a:ext>
            </a:extLst>
          </a:blip>
          <a:srcRect r="-1286" b="29290"/>
          <a:stretch/>
        </p:blipFill>
        <p:spPr>
          <a:xfrm>
            <a:off x="5294255" y="1543875"/>
            <a:ext cx="3849745" cy="2729940"/>
          </a:xfrm>
          <a:prstGeom prst="rect">
            <a:avLst/>
          </a:prstGeom>
        </p:spPr>
      </p:pic>
      <p:sp>
        <p:nvSpPr>
          <p:cNvPr id="74" name="TextBox 73"/>
          <p:cNvSpPr txBox="1"/>
          <p:nvPr/>
        </p:nvSpPr>
        <p:spPr>
          <a:xfrm>
            <a:off x="6334694" y="4343781"/>
            <a:ext cx="2068387" cy="369332"/>
          </a:xfrm>
          <a:prstGeom prst="rect">
            <a:avLst/>
          </a:prstGeom>
          <a:noFill/>
        </p:spPr>
        <p:txBody>
          <a:bodyPr wrap="none" rtlCol="0">
            <a:spAutoFit/>
          </a:bodyPr>
          <a:lstStyle/>
          <a:p>
            <a:r>
              <a:rPr lang="en-US" dirty="0" smtClean="0"/>
              <a:t>Skype Technical Info</a:t>
            </a:r>
            <a:endParaRPr lang="en-GB" dirty="0"/>
          </a:p>
        </p:txBody>
      </p:sp>
      <mc:AlternateContent xmlns:mc="http://schemas.openxmlformats.org/markup-compatibility/2006" xmlns:a14="http://schemas.microsoft.com/office/drawing/2010/main">
        <mc:Choice Requires="a14">
          <p:sp>
            <p:nvSpPr>
              <p:cNvPr id="75" name="TextBox 74"/>
              <p:cNvSpPr txBox="1"/>
              <p:nvPr/>
            </p:nvSpPr>
            <p:spPr>
              <a:xfrm>
                <a:off x="2814887" y="5030843"/>
                <a:ext cx="3133743" cy="541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𝑄𝑜𝐸</m:t>
                      </m:r>
                      <m:r>
                        <a:rPr lang="en-US" sz="3600" b="0" i="1" smtClean="0">
                          <a:latin typeface="Cambria Math" panose="02040503050406030204" pitchFamily="18" charset="0"/>
                        </a:rPr>
                        <m:t>=</m:t>
                      </m:r>
                      <m:r>
                        <a:rPr lang="en-US" sz="3600" b="0" i="1" smtClean="0">
                          <a:latin typeface="Cambria Math" panose="02040503050406030204" pitchFamily="18" charset="0"/>
                        </a:rPr>
                        <m:t>𝑀</m:t>
                      </m:r>
                      <m:r>
                        <a:rPr lang="en-US" sz="3600" b="0" i="1" smtClean="0">
                          <a:latin typeface="Cambria Math" panose="02040503050406030204" pitchFamily="18" charset="0"/>
                        </a:rPr>
                        <m:t>(</m:t>
                      </m:r>
                      <m:r>
                        <a:rPr lang="en-US" sz="3600" b="0" i="1" smtClean="0">
                          <a:latin typeface="Cambria Math" panose="02040503050406030204" pitchFamily="18" charset="0"/>
                        </a:rPr>
                        <m:t>𝑄𝑜𝑆</m:t>
                      </m:r>
                      <m:r>
                        <a:rPr lang="en-US" sz="3600" b="0" i="1" smtClean="0">
                          <a:latin typeface="Cambria Math" panose="02040503050406030204" pitchFamily="18" charset="0"/>
                        </a:rPr>
                        <m:t>)</m:t>
                      </m:r>
                    </m:oMath>
                  </m:oMathPara>
                </a14:m>
                <a:endParaRPr lang="en-GB" sz="3600" baseline="30000" dirty="0"/>
              </a:p>
            </p:txBody>
          </p:sp>
        </mc:Choice>
        <mc:Fallback xmlns="">
          <p:sp>
            <p:nvSpPr>
              <p:cNvPr id="75" name="TextBox 74"/>
              <p:cNvSpPr txBox="1">
                <a:spLocks noRot="1" noChangeAspect="1" noMove="1" noResize="1" noEditPoints="1" noAdjustHandles="1" noChangeArrowheads="1" noChangeShapeType="1" noTextEdit="1"/>
              </p:cNvSpPr>
              <p:nvPr/>
            </p:nvSpPr>
            <p:spPr>
              <a:xfrm>
                <a:off x="2814887" y="5030843"/>
                <a:ext cx="3133743" cy="541238"/>
              </a:xfrm>
              <a:prstGeom prst="rect">
                <a:avLst/>
              </a:prstGeom>
              <a:blipFill rotWithShape="0">
                <a:blip r:embed="rId7"/>
                <a:stretch>
                  <a:fillRect/>
                </a:stretch>
              </a:blipFill>
            </p:spPr>
            <p:txBody>
              <a:bodyPr/>
              <a:lstStyle/>
              <a:p>
                <a:r>
                  <a:rPr lang="en-GB">
                    <a:noFill/>
                  </a:rPr>
                  <a:t> </a:t>
                </a:r>
              </a:p>
            </p:txBody>
          </p:sp>
        </mc:Fallback>
      </mc:AlternateContent>
    </p:spTree>
    <p:custDataLst>
      <p:tags r:id="rId1"/>
    </p:custDataLst>
    <p:extLst>
      <p:ext uri="{BB962C8B-B14F-4D97-AF65-F5344CB8AC3E}">
        <p14:creationId xmlns:p14="http://schemas.microsoft.com/office/powerpoint/2010/main" val="40051186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Rounded Rectangle 76"/>
          <p:cNvSpPr/>
          <p:nvPr/>
        </p:nvSpPr>
        <p:spPr>
          <a:xfrm>
            <a:off x="97194" y="5602537"/>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latin typeface="Segoe UI Light" panose="020B0502040204020203" pitchFamily="34" charset="0"/>
                <a:cs typeface="Segoe UI Light" panose="020B0502040204020203" pitchFamily="34" charset="0"/>
              </a:rPr>
              <a:t>Can we assess the QoE </a:t>
            </a:r>
          </a:p>
          <a:p>
            <a:pPr algn="ctr"/>
            <a:r>
              <a:rPr lang="en-US" sz="2800" dirty="0" smtClean="0">
                <a:solidFill>
                  <a:schemeClr val="bg1"/>
                </a:solidFill>
                <a:latin typeface="Segoe UI Light" panose="020B0502040204020203" pitchFamily="34" charset="0"/>
                <a:cs typeface="Segoe UI Light" panose="020B0502040204020203" pitchFamily="34" charset="0"/>
              </a:rPr>
              <a:t>without any support from the application?</a:t>
            </a: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latin typeface="Segoe UI Light" panose="020B0502040204020203" pitchFamily="34" charset="0"/>
                <a:cs typeface="Segoe UI Light" panose="020B0502040204020203" pitchFamily="34" charset="0"/>
              </a:rPr>
              <a:t>Problem</a:t>
            </a:r>
            <a:endParaRPr lang="en-US"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7</a:t>
            </a:fld>
            <a:endParaRPr lang="en-US"/>
          </a:p>
        </p:txBody>
      </p:sp>
      <p:sp>
        <p:nvSpPr>
          <p:cNvPr id="66" name="Content Placeholder 2"/>
          <p:cNvSpPr>
            <a:spLocks noGrp="1"/>
          </p:cNvSpPr>
          <p:nvPr>
            <p:ph idx="1"/>
          </p:nvPr>
        </p:nvSpPr>
        <p:spPr>
          <a:xfrm>
            <a:off x="282622" y="1699511"/>
            <a:ext cx="6859385" cy="3070571"/>
          </a:xfrm>
        </p:spPr>
        <p:txBody>
          <a:bodyPr/>
          <a:lstStyle/>
          <a:p>
            <a:r>
              <a:rPr lang="en-US" dirty="0" smtClean="0"/>
              <a:t>Lack of QoE information for </a:t>
            </a:r>
          </a:p>
          <a:p>
            <a:pPr marL="0" indent="0">
              <a:buNone/>
            </a:pPr>
            <a:r>
              <a:rPr lang="en-US" dirty="0"/>
              <a:t> </a:t>
            </a:r>
            <a:r>
              <a:rPr lang="en-US" dirty="0" smtClean="0"/>
              <a:t>  several applications</a:t>
            </a:r>
          </a:p>
          <a:p>
            <a:endParaRPr lang="en-GB" dirty="0"/>
          </a:p>
        </p:txBody>
      </p:sp>
      <p:graphicFrame>
        <p:nvGraphicFramePr>
          <p:cNvPr id="67" name="Table 66"/>
          <p:cNvGraphicFramePr>
            <a:graphicFrameLocks noGrp="1"/>
          </p:cNvGraphicFramePr>
          <p:nvPr>
            <p:extLst>
              <p:ext uri="{D42A27DB-BD31-4B8C-83A1-F6EECF244321}">
                <p14:modId xmlns:p14="http://schemas.microsoft.com/office/powerpoint/2010/main" val="1418608469"/>
              </p:ext>
            </p:extLst>
          </p:nvPr>
        </p:nvGraphicFramePr>
        <p:xfrm>
          <a:off x="631405" y="2676470"/>
          <a:ext cx="4549844" cy="1949108"/>
        </p:xfrm>
        <a:graphic>
          <a:graphicData uri="http://schemas.openxmlformats.org/drawingml/2006/table">
            <a:tbl>
              <a:tblPr firstRow="1" bandRow="1">
                <a:tableStyleId>{F5AB1C69-6EDB-4FF4-983F-18BD219EF322}</a:tableStyleId>
              </a:tblPr>
              <a:tblGrid>
                <a:gridCol w="2274922"/>
                <a:gridCol w="2274922"/>
              </a:tblGrid>
              <a:tr h="588881">
                <a:tc>
                  <a:txBody>
                    <a:bodyPr/>
                    <a:lstStyle/>
                    <a:p>
                      <a:r>
                        <a:rPr lang="en-US" dirty="0" smtClean="0">
                          <a:solidFill>
                            <a:srgbClr val="FFFF00"/>
                          </a:solidFill>
                        </a:rPr>
                        <a:t>Application</a:t>
                      </a:r>
                      <a:endParaRPr lang="en-GB" dirty="0">
                        <a:solidFill>
                          <a:srgbClr val="FFFF00"/>
                        </a:solidFill>
                      </a:endParaRPr>
                    </a:p>
                  </a:txBody>
                  <a:tcPr/>
                </a:tc>
                <a:tc>
                  <a:txBody>
                    <a:bodyPr/>
                    <a:lstStyle/>
                    <a:p>
                      <a:r>
                        <a:rPr lang="en-US" dirty="0" smtClean="0">
                          <a:solidFill>
                            <a:srgbClr val="FFFF00"/>
                          </a:solidFill>
                        </a:rPr>
                        <a:t>QoE</a:t>
                      </a:r>
                      <a:r>
                        <a:rPr lang="en-US" baseline="0" dirty="0" smtClean="0">
                          <a:solidFill>
                            <a:srgbClr val="FFFF00"/>
                          </a:solidFill>
                        </a:rPr>
                        <a:t> Information</a:t>
                      </a:r>
                      <a:endParaRPr lang="en-GB" dirty="0">
                        <a:solidFill>
                          <a:srgbClr val="FFFF00"/>
                        </a:solidFill>
                      </a:endParaRPr>
                    </a:p>
                  </a:txBody>
                  <a:tcPr/>
                </a:tc>
              </a:tr>
              <a:tr h="446303">
                <a:tc>
                  <a:txBody>
                    <a:bodyPr/>
                    <a:lstStyle/>
                    <a:p>
                      <a:r>
                        <a:rPr lang="en-US" dirty="0" smtClean="0"/>
                        <a:t>Skype</a:t>
                      </a:r>
                      <a:endParaRPr lang="en-GB" dirty="0"/>
                    </a:p>
                  </a:txBody>
                  <a:tcPr/>
                </a:tc>
                <a:tc>
                  <a:txBody>
                    <a:bodyPr/>
                    <a:lstStyle/>
                    <a:p>
                      <a:r>
                        <a:rPr lang="en-US" dirty="0" smtClean="0"/>
                        <a:t>          (some versions)</a:t>
                      </a:r>
                      <a:endParaRPr lang="en-GB" dirty="0"/>
                    </a:p>
                  </a:txBody>
                  <a:tcPr/>
                </a:tc>
              </a:tr>
              <a:tr h="446303">
                <a:tc>
                  <a:txBody>
                    <a:bodyPr/>
                    <a:lstStyle/>
                    <a:p>
                      <a:r>
                        <a:rPr lang="en-US" dirty="0" smtClean="0"/>
                        <a:t>Hangouts/Duo</a:t>
                      </a:r>
                      <a:endParaRPr lang="en-GB" dirty="0"/>
                    </a:p>
                  </a:txBody>
                  <a:tcPr/>
                </a:tc>
                <a:tc>
                  <a:txBody>
                    <a:bodyPr/>
                    <a:lstStyle/>
                    <a:p>
                      <a:endParaRPr lang="en-GB" dirty="0"/>
                    </a:p>
                  </a:txBody>
                  <a:tcPr/>
                </a:tc>
              </a:tr>
              <a:tr h="467621">
                <a:tc>
                  <a:txBody>
                    <a:bodyPr/>
                    <a:lstStyle/>
                    <a:p>
                      <a:r>
                        <a:rPr lang="en-US" dirty="0" smtClean="0"/>
                        <a:t>Facetime</a:t>
                      </a:r>
                      <a:endParaRPr lang="en-GB" dirty="0"/>
                    </a:p>
                  </a:txBody>
                  <a:tcPr/>
                </a:tc>
                <a:tc>
                  <a:txBody>
                    <a:bodyPr/>
                    <a:lstStyle/>
                    <a:p>
                      <a:endParaRPr lang="en-GB" dirty="0"/>
                    </a:p>
                  </a:txBody>
                  <a:tcPr/>
                </a:tc>
              </a:tr>
            </a:tbl>
          </a:graphicData>
        </a:graphic>
      </p:graphicFrame>
      <p:pic>
        <p:nvPicPr>
          <p:cNvPr id="68" name="Picture 2" descr="Image result for correct symbo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2310" y="3307625"/>
            <a:ext cx="360357" cy="35061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Image result for not correct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105249" y="3793760"/>
            <a:ext cx="334478" cy="33447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Image result for not correct symbo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3092310" y="4238447"/>
            <a:ext cx="334478" cy="334478"/>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p:cNvPicPr>
            <a:picLocks noChangeAspect="1"/>
          </p:cNvPicPr>
          <p:nvPr/>
        </p:nvPicPr>
        <p:blipFill rotWithShape="1">
          <a:blip r:embed="rId6" cstate="print">
            <a:extLst>
              <a:ext uri="{28A0092B-C50C-407E-A947-70E740481C1C}">
                <a14:useLocalDpi xmlns:a14="http://schemas.microsoft.com/office/drawing/2010/main" val="0"/>
              </a:ext>
            </a:extLst>
          </a:blip>
          <a:srcRect r="-1286" b="29290"/>
          <a:stretch/>
        </p:blipFill>
        <p:spPr>
          <a:xfrm>
            <a:off x="5294255" y="1543875"/>
            <a:ext cx="3849745" cy="2729940"/>
          </a:xfrm>
          <a:prstGeom prst="rect">
            <a:avLst/>
          </a:prstGeom>
        </p:spPr>
      </p:pic>
      <p:sp>
        <p:nvSpPr>
          <p:cNvPr id="74" name="TextBox 73"/>
          <p:cNvSpPr txBox="1"/>
          <p:nvPr/>
        </p:nvSpPr>
        <p:spPr>
          <a:xfrm>
            <a:off x="6334694" y="4343781"/>
            <a:ext cx="2068387" cy="369332"/>
          </a:xfrm>
          <a:prstGeom prst="rect">
            <a:avLst/>
          </a:prstGeom>
          <a:noFill/>
        </p:spPr>
        <p:txBody>
          <a:bodyPr wrap="none" rtlCol="0">
            <a:spAutoFit/>
          </a:bodyPr>
          <a:lstStyle/>
          <a:p>
            <a:r>
              <a:rPr lang="en-US" dirty="0" smtClean="0"/>
              <a:t>Skype Technical Info</a:t>
            </a:r>
            <a:endParaRPr lang="en-GB" dirty="0"/>
          </a:p>
        </p:txBody>
      </p:sp>
      <mc:AlternateContent xmlns:mc="http://schemas.openxmlformats.org/markup-compatibility/2006" xmlns:a14="http://schemas.microsoft.com/office/drawing/2010/main">
        <mc:Choice Requires="a14">
          <p:sp>
            <p:nvSpPr>
              <p:cNvPr id="75" name="TextBox 74"/>
              <p:cNvSpPr txBox="1"/>
              <p:nvPr/>
            </p:nvSpPr>
            <p:spPr>
              <a:xfrm>
                <a:off x="2865605" y="4867704"/>
                <a:ext cx="3133743" cy="5412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𝑄𝑜𝐸</m:t>
                      </m:r>
                      <m:r>
                        <a:rPr lang="en-US" sz="3600" b="0" i="1" smtClean="0">
                          <a:latin typeface="Cambria Math" panose="02040503050406030204" pitchFamily="18" charset="0"/>
                        </a:rPr>
                        <m:t>=</m:t>
                      </m:r>
                      <m:r>
                        <a:rPr lang="en-US" sz="3600" b="0" i="1" smtClean="0">
                          <a:latin typeface="Cambria Math" panose="02040503050406030204" pitchFamily="18" charset="0"/>
                        </a:rPr>
                        <m:t>𝑀</m:t>
                      </m:r>
                      <m:r>
                        <a:rPr lang="en-US" sz="3600" b="0" i="1" smtClean="0">
                          <a:latin typeface="Cambria Math" panose="02040503050406030204" pitchFamily="18" charset="0"/>
                        </a:rPr>
                        <m:t>(</m:t>
                      </m:r>
                      <m:r>
                        <a:rPr lang="en-US" sz="3600" b="0" i="1" smtClean="0">
                          <a:latin typeface="Cambria Math" panose="02040503050406030204" pitchFamily="18" charset="0"/>
                        </a:rPr>
                        <m:t>𝑄𝑜𝑆</m:t>
                      </m:r>
                      <m:r>
                        <a:rPr lang="en-US" sz="3600" b="0" i="1" smtClean="0">
                          <a:latin typeface="Cambria Math" panose="02040503050406030204" pitchFamily="18" charset="0"/>
                        </a:rPr>
                        <m:t>)</m:t>
                      </m:r>
                    </m:oMath>
                  </m:oMathPara>
                </a14:m>
                <a:endParaRPr lang="en-GB" sz="3600" baseline="30000" dirty="0"/>
              </a:p>
            </p:txBody>
          </p:sp>
        </mc:Choice>
        <mc:Fallback xmlns="">
          <p:sp>
            <p:nvSpPr>
              <p:cNvPr id="75" name="TextBox 74"/>
              <p:cNvSpPr txBox="1">
                <a:spLocks noRot="1" noChangeAspect="1" noMove="1" noResize="1" noEditPoints="1" noAdjustHandles="1" noChangeArrowheads="1" noChangeShapeType="1" noTextEdit="1"/>
              </p:cNvSpPr>
              <p:nvPr/>
            </p:nvSpPr>
            <p:spPr>
              <a:xfrm>
                <a:off x="2865605" y="4867704"/>
                <a:ext cx="3133743" cy="541238"/>
              </a:xfrm>
              <a:prstGeom prst="rect">
                <a:avLst/>
              </a:prstGeom>
              <a:blipFill rotWithShape="0">
                <a:blip r:embed="rId7"/>
                <a:stretch>
                  <a:fillRect/>
                </a:stretch>
              </a:blipFill>
            </p:spPr>
            <p:txBody>
              <a:bodyPr/>
              <a:lstStyle/>
              <a:p>
                <a:r>
                  <a:rPr lang="en-GB">
                    <a:noFill/>
                  </a:rPr>
                  <a:t> </a:t>
                </a:r>
              </a:p>
            </p:txBody>
          </p:sp>
        </mc:Fallback>
      </mc:AlternateContent>
    </p:spTree>
    <p:custDataLst>
      <p:tags r:id="rId1"/>
    </p:custDataLst>
    <p:extLst>
      <p:ext uri="{BB962C8B-B14F-4D97-AF65-F5344CB8AC3E}">
        <p14:creationId xmlns:p14="http://schemas.microsoft.com/office/powerpoint/2010/main" val="2730235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236718" y="5851309"/>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bg1"/>
                </a:solidFill>
              </a:rPr>
              <a:t>We want to capture these artifacts</a:t>
            </a:r>
            <a:endParaRPr lang="en-US" sz="2800" dirty="0">
              <a:solidFill>
                <a:schemeClr val="bg1"/>
              </a:solidFill>
              <a:latin typeface="Segoe UI Light" panose="020B0502040204020203" pitchFamily="34" charset="0"/>
              <a:cs typeface="Segoe UI Light" panose="020B0502040204020203" pitchFamily="34" charset="0"/>
            </a:endParaRPr>
          </a:p>
        </p:txBody>
      </p:sp>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rPr>
              <a:t>Video QoE Artifacts</a:t>
            </a:r>
            <a:endParaRPr lang="en-US"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8</a:t>
            </a:fld>
            <a:endParaRPr lang="en-US"/>
          </a:p>
        </p:txBody>
      </p:sp>
      <p:pic>
        <p:nvPicPr>
          <p:cNvPr id="21" name="Picture 20"/>
          <p:cNvPicPr>
            <a:picLocks noChangeAspect="1"/>
          </p:cNvPicPr>
          <p:nvPr/>
        </p:nvPicPr>
        <p:blipFill rotWithShape="1">
          <a:blip r:embed="rId6" cstate="print">
            <a:extLst>
              <a:ext uri="{28A0092B-C50C-407E-A947-70E740481C1C}">
                <a14:useLocalDpi xmlns:a14="http://schemas.microsoft.com/office/drawing/2010/main" val="0"/>
              </a:ext>
            </a:extLst>
          </a:blip>
          <a:srcRect l="11759" t="37562" r="11272" b="37771"/>
          <a:stretch/>
        </p:blipFill>
        <p:spPr>
          <a:xfrm>
            <a:off x="511959" y="1825625"/>
            <a:ext cx="3676681" cy="2839451"/>
          </a:xfrm>
          <a:prstGeom prst="rect">
            <a:avLst/>
          </a:prstGeom>
        </p:spPr>
      </p:pic>
      <p:sp>
        <p:nvSpPr>
          <p:cNvPr id="25" name="TextBox 24"/>
          <p:cNvSpPr txBox="1"/>
          <p:nvPr/>
        </p:nvSpPr>
        <p:spPr>
          <a:xfrm>
            <a:off x="952645" y="4953277"/>
            <a:ext cx="2966190" cy="369332"/>
          </a:xfrm>
          <a:prstGeom prst="rect">
            <a:avLst/>
          </a:prstGeom>
          <a:noFill/>
        </p:spPr>
        <p:txBody>
          <a:bodyPr wrap="square" rtlCol="0">
            <a:spAutoFit/>
          </a:bodyPr>
          <a:lstStyle/>
          <a:p>
            <a:pPr algn="ctr"/>
            <a:r>
              <a:rPr lang="en-US" dirty="0" smtClean="0"/>
              <a:t>Blurring effect (Spatial)</a:t>
            </a:r>
            <a:endParaRPr lang="en-GB" dirty="0"/>
          </a:p>
        </p:txBody>
      </p:sp>
      <p:sp>
        <p:nvSpPr>
          <p:cNvPr id="26" name="TextBox 25"/>
          <p:cNvSpPr txBox="1"/>
          <p:nvPr/>
        </p:nvSpPr>
        <p:spPr>
          <a:xfrm>
            <a:off x="4836641" y="4953277"/>
            <a:ext cx="2966190" cy="369332"/>
          </a:xfrm>
          <a:prstGeom prst="rect">
            <a:avLst/>
          </a:prstGeom>
          <a:noFill/>
        </p:spPr>
        <p:txBody>
          <a:bodyPr wrap="square" rtlCol="0">
            <a:spAutoFit/>
          </a:bodyPr>
          <a:lstStyle/>
          <a:p>
            <a:pPr algn="ctr"/>
            <a:r>
              <a:rPr lang="en-US" dirty="0" smtClean="0"/>
              <a:t>Freezes (Temporal)</a:t>
            </a:r>
            <a:endParaRPr lang="en-GB" dirty="0"/>
          </a:p>
        </p:txBody>
      </p:sp>
      <p:pic>
        <p:nvPicPr>
          <p:cNvPr id="27" name="trace_6">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7"/>
          <a:stretch>
            <a:fillRect/>
          </a:stretch>
        </p:blipFill>
        <p:spPr>
          <a:xfrm>
            <a:off x="4466898" y="1825625"/>
            <a:ext cx="4048452" cy="2839451"/>
          </a:xfrm>
          <a:prstGeom prst="rect">
            <a:avLst/>
          </a:prstGeom>
        </p:spPr>
      </p:pic>
      <p:sp>
        <p:nvSpPr>
          <p:cNvPr id="3" name="Rectangle 2"/>
          <p:cNvSpPr/>
          <p:nvPr/>
        </p:nvSpPr>
        <p:spPr>
          <a:xfrm>
            <a:off x="2036941" y="5311218"/>
            <a:ext cx="3763787" cy="461665"/>
          </a:xfrm>
          <a:prstGeom prst="rect">
            <a:avLst/>
          </a:prstGeom>
        </p:spPr>
        <p:txBody>
          <a:bodyPr wrap="none">
            <a:spAutoFit/>
          </a:bodyPr>
          <a:lstStyle/>
          <a:p>
            <a:pPr lvl="2"/>
            <a:r>
              <a:rPr lang="en-US" sz="2400" dirty="0"/>
              <a:t>QoE = f(Blur, </a:t>
            </a:r>
            <a:r>
              <a:rPr lang="en-US" sz="2400" dirty="0" smtClean="0"/>
              <a:t>Freezes)</a:t>
            </a:r>
            <a:endParaRPr lang="en-US" sz="2400" dirty="0"/>
          </a:p>
        </p:txBody>
      </p:sp>
    </p:spTree>
    <p:custDataLst>
      <p:tags r:id="rId1"/>
    </p:custDataLst>
    <p:extLst>
      <p:ext uri="{BB962C8B-B14F-4D97-AF65-F5344CB8AC3E}">
        <p14:creationId xmlns:p14="http://schemas.microsoft.com/office/powerpoint/2010/main" val="195482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350"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2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27"/>
                                        </p:tgtEl>
                                      </p:cBhvr>
                                    </p:cmd>
                                  </p:childTnLst>
                                </p:cTn>
                              </p:par>
                            </p:childTnLst>
                          </p:cTn>
                        </p:par>
                      </p:childTnLst>
                    </p:cTn>
                  </p:par>
                </p:childTnLst>
              </p:cTn>
              <p:nextCondLst>
                <p:cond evt="onClick" delay="0">
                  <p:tgtEl>
                    <p:spTgt spid="27"/>
                  </p:tgtEl>
                </p:cond>
              </p:nextCondLst>
            </p:seq>
            <p:video>
              <p:cMediaNode vol="80000">
                <p:cTn id="18" repeatCount="indefinite" fill="hold" display="0">
                  <p:stCondLst>
                    <p:cond delay="indefinite"/>
                  </p:stCondLst>
                </p:cTn>
                <p:tgtEl>
                  <p:spTgt spid="27"/>
                </p:tgtEl>
              </p:cMediaNode>
            </p:video>
          </p:childTnLst>
        </p:cTn>
      </p:par>
    </p:tnLst>
    <p:bldLst>
      <p:bldP spid="2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531429294"/>
              </p:ext>
            </p:extLst>
          </p:nvPr>
        </p:nvGraphicFramePr>
        <p:xfrm>
          <a:off x="523059" y="1012315"/>
          <a:ext cx="7775121" cy="4396801"/>
        </p:xfrm>
        <a:graphic>
          <a:graphicData uri="http://schemas.openxmlformats.org/presentationml/2006/ole">
            <mc:AlternateContent xmlns:mc="http://schemas.openxmlformats.org/markup-compatibility/2006">
              <mc:Choice xmlns:v="urn:schemas-microsoft-com:vml" Requires="v">
                <p:oleObj spid="_x0000_s3548" name="Acrobat Document" r:id="rId5" imgW="8483336" imgH="4673350" progId="AcroExch.Document.DC">
                  <p:embed/>
                </p:oleObj>
              </mc:Choice>
              <mc:Fallback>
                <p:oleObj name="Acrobat Document" r:id="rId5" imgW="8483336" imgH="4673350" progId="AcroExch.Document.DC">
                  <p:embed/>
                  <p:pic>
                    <p:nvPicPr>
                      <p:cNvPr id="0" name=""/>
                      <p:cNvPicPr/>
                      <p:nvPr/>
                    </p:nvPicPr>
                    <p:blipFill>
                      <a:blip r:embed="rId6"/>
                      <a:stretch>
                        <a:fillRect/>
                      </a:stretch>
                    </p:blipFill>
                    <p:spPr>
                      <a:xfrm>
                        <a:off x="523059" y="1012315"/>
                        <a:ext cx="7775121" cy="4396801"/>
                      </a:xfrm>
                      <a:prstGeom prst="rect">
                        <a:avLst/>
                      </a:prstGeom>
                    </p:spPr>
                  </p:pic>
                </p:oleObj>
              </mc:Fallback>
            </mc:AlternateContent>
          </a:graphicData>
        </a:graphic>
      </p:graphicFrame>
      <p:sp>
        <p:nvSpPr>
          <p:cNvPr id="46" name="Title 1"/>
          <p:cNvSpPr>
            <a:spLocks noGrp="1"/>
          </p:cNvSpPr>
          <p:nvPr>
            <p:ph type="title"/>
          </p:nvPr>
        </p:nvSpPr>
        <p:spPr>
          <a:xfrm>
            <a:off x="0" y="-32379"/>
            <a:ext cx="9144000" cy="1165638"/>
          </a:xfrm>
          <a:solidFill>
            <a:schemeClr val="tx1">
              <a:lumMod val="85000"/>
              <a:lumOff val="15000"/>
            </a:schemeClr>
          </a:solidFill>
        </p:spPr>
        <p:txBody>
          <a:bodyPr/>
          <a:lstStyle/>
          <a:p>
            <a:pPr algn="ctr"/>
            <a:r>
              <a:rPr lang="en-US" dirty="0" smtClean="0">
                <a:solidFill>
                  <a:schemeClr val="bg1"/>
                </a:solidFill>
              </a:rPr>
              <a:t>Limitations of prior QoE Metrics</a:t>
            </a:r>
            <a:endParaRPr lang="en-US" dirty="0">
              <a:solidFill>
                <a:schemeClr val="bg1"/>
              </a:solidFill>
              <a:latin typeface="Segoe UI Light" panose="020B0502040204020203" pitchFamily="34" charset="0"/>
              <a:cs typeface="Segoe UI Light" panose="020B0502040204020203" pitchFamily="34" charset="0"/>
            </a:endParaRPr>
          </a:p>
        </p:txBody>
      </p:sp>
      <p:sp>
        <p:nvSpPr>
          <p:cNvPr id="5" name="Slide Number Placeholder 4"/>
          <p:cNvSpPr>
            <a:spLocks noGrp="1"/>
          </p:cNvSpPr>
          <p:nvPr>
            <p:ph type="sldNum" sz="quarter" idx="12"/>
          </p:nvPr>
        </p:nvSpPr>
        <p:spPr/>
        <p:txBody>
          <a:bodyPr/>
          <a:lstStyle/>
          <a:p>
            <a:fld id="{A5DF43A6-83DD-41E1-8079-6F6FA92F0C99}" type="slidenum">
              <a:rPr lang="en-US" smtClean="0"/>
              <a:t>9</a:t>
            </a:fld>
            <a:endParaRPr lang="en-US"/>
          </a:p>
        </p:txBody>
      </p:sp>
      <p:sp>
        <p:nvSpPr>
          <p:cNvPr id="13" name="Rectangle 12"/>
          <p:cNvSpPr/>
          <p:nvPr/>
        </p:nvSpPr>
        <p:spPr>
          <a:xfrm>
            <a:off x="163286" y="6077248"/>
            <a:ext cx="9101929" cy="276999"/>
          </a:xfrm>
          <a:prstGeom prst="rect">
            <a:avLst/>
          </a:prstGeom>
        </p:spPr>
        <p:txBody>
          <a:bodyPr wrap="square">
            <a:spAutoFit/>
          </a:bodyPr>
          <a:lstStyle/>
          <a:p>
            <a:r>
              <a:rPr lang="en-GB" sz="1200" dirty="0" smtClean="0">
                <a:solidFill>
                  <a:srgbClr val="000000"/>
                </a:solidFill>
                <a:latin typeface="Times New Roman" panose="02020603050405020304" pitchFamily="18" charset="0"/>
              </a:rPr>
              <a:t>1. X</a:t>
            </a:r>
            <a:r>
              <a:rPr lang="en-GB" sz="1200" dirty="0">
                <a:solidFill>
                  <a:srgbClr val="000000"/>
                </a:solidFill>
                <a:latin typeface="Times New Roman" panose="02020603050405020304" pitchFamily="18" charset="0"/>
              </a:rPr>
              <a:t>. </a:t>
            </a:r>
            <a:r>
              <a:rPr lang="en-GB" sz="1200" dirty="0" err="1">
                <a:solidFill>
                  <a:srgbClr val="000000"/>
                </a:solidFill>
                <a:latin typeface="Times New Roman" panose="02020603050405020304" pitchFamily="18" charset="0"/>
              </a:rPr>
              <a:t>Marichal</a:t>
            </a:r>
            <a:r>
              <a:rPr lang="en-GB" sz="1200" dirty="0">
                <a:solidFill>
                  <a:srgbClr val="000000"/>
                </a:solidFill>
                <a:latin typeface="Times New Roman" panose="02020603050405020304" pitchFamily="18" charset="0"/>
              </a:rPr>
              <a:t>, Wei-Ying Ma and </a:t>
            </a:r>
            <a:r>
              <a:rPr lang="en-GB" sz="1200" dirty="0" err="1">
                <a:solidFill>
                  <a:srgbClr val="000000"/>
                </a:solidFill>
                <a:latin typeface="Times New Roman" panose="02020603050405020304" pitchFamily="18" charset="0"/>
              </a:rPr>
              <a:t>HongJiang</a:t>
            </a:r>
            <a:r>
              <a:rPr lang="en-GB" sz="1200" dirty="0">
                <a:solidFill>
                  <a:srgbClr val="000000"/>
                </a:solidFill>
                <a:latin typeface="Times New Roman" panose="02020603050405020304" pitchFamily="18" charset="0"/>
              </a:rPr>
              <a:t> Zhang, "Blur determination in the compressed domain using DCT information," </a:t>
            </a:r>
            <a:r>
              <a:rPr lang="en-GB" sz="1200" i="1" dirty="0" err="1" smtClean="0">
                <a:solidFill>
                  <a:srgbClr val="000000"/>
                </a:solidFill>
                <a:latin typeface="Times New Roman" panose="02020603050405020304" pitchFamily="18" charset="0"/>
              </a:rPr>
              <a:t>Springr</a:t>
            </a:r>
            <a:r>
              <a:rPr lang="en-GB" sz="1200" i="1" dirty="0" smtClean="0">
                <a:solidFill>
                  <a:srgbClr val="000000"/>
                </a:solidFill>
                <a:latin typeface="Times New Roman" panose="02020603050405020304" pitchFamily="18" charset="0"/>
              </a:rPr>
              <a:t> 2016</a:t>
            </a:r>
            <a:endParaRPr lang="en-GB" sz="1200" dirty="0"/>
          </a:p>
        </p:txBody>
      </p:sp>
      <p:sp>
        <p:nvSpPr>
          <p:cNvPr id="14" name="Rounded Rectangle 13"/>
          <p:cNvSpPr/>
          <p:nvPr/>
        </p:nvSpPr>
        <p:spPr>
          <a:xfrm>
            <a:off x="236718" y="4930648"/>
            <a:ext cx="8670563" cy="956936"/>
          </a:xfrm>
          <a:prstGeom prst="round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bg1"/>
                </a:solidFill>
              </a:rPr>
              <a:t>Similar behavior for temporal variation</a:t>
            </a:r>
            <a:endParaRPr lang="en-GB" sz="2800" dirty="0">
              <a:solidFill>
                <a:schemeClr val="bg1"/>
              </a:solidFill>
            </a:endParaRPr>
          </a:p>
        </p:txBody>
      </p:sp>
    </p:spTree>
    <p:custDataLst>
      <p:tags r:id="rId2"/>
    </p:custDataLst>
    <p:extLst>
      <p:ext uri="{BB962C8B-B14F-4D97-AF65-F5344CB8AC3E}">
        <p14:creationId xmlns:p14="http://schemas.microsoft.com/office/powerpoint/2010/main" val="147248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5|0.6"/>
</p:tagLst>
</file>

<file path=ppt/tags/tag10.xml><?xml version="1.0" encoding="utf-8"?>
<p:tagLst xmlns:a="http://schemas.openxmlformats.org/drawingml/2006/main" xmlns:r="http://schemas.openxmlformats.org/officeDocument/2006/relationships" xmlns:p="http://schemas.openxmlformats.org/presentationml/2006/main">
  <p:tag name="TIMING" val="|0.5|0.6"/>
</p:tagLst>
</file>

<file path=ppt/tags/tag11.xml><?xml version="1.0" encoding="utf-8"?>
<p:tagLst xmlns:a="http://schemas.openxmlformats.org/drawingml/2006/main" xmlns:r="http://schemas.openxmlformats.org/officeDocument/2006/relationships" xmlns:p="http://schemas.openxmlformats.org/presentationml/2006/main">
  <p:tag name="TIMING" val="|0.5|0.6"/>
</p:tagLst>
</file>

<file path=ppt/tags/tag12.xml><?xml version="1.0" encoding="utf-8"?>
<p:tagLst xmlns:a="http://schemas.openxmlformats.org/drawingml/2006/main" xmlns:r="http://schemas.openxmlformats.org/officeDocument/2006/relationships" xmlns:p="http://schemas.openxmlformats.org/presentationml/2006/main">
  <p:tag name="TIMING" val="|0.5|0.6"/>
</p:tagLst>
</file>

<file path=ppt/tags/tag13.xml><?xml version="1.0" encoding="utf-8"?>
<p:tagLst xmlns:a="http://schemas.openxmlformats.org/drawingml/2006/main" xmlns:r="http://schemas.openxmlformats.org/officeDocument/2006/relationships" xmlns:p="http://schemas.openxmlformats.org/presentationml/2006/main">
  <p:tag name="TIMING" val="|0.5|0.6"/>
</p:tagLst>
</file>

<file path=ppt/tags/tag2.xml><?xml version="1.0" encoding="utf-8"?>
<p:tagLst xmlns:a="http://schemas.openxmlformats.org/drawingml/2006/main" xmlns:r="http://schemas.openxmlformats.org/officeDocument/2006/relationships" xmlns:p="http://schemas.openxmlformats.org/presentationml/2006/main">
  <p:tag name="TIMING" val="|0.5|0.6"/>
</p:tagLst>
</file>

<file path=ppt/tags/tag3.xml><?xml version="1.0" encoding="utf-8"?>
<p:tagLst xmlns:a="http://schemas.openxmlformats.org/drawingml/2006/main" xmlns:r="http://schemas.openxmlformats.org/officeDocument/2006/relationships" xmlns:p="http://schemas.openxmlformats.org/presentationml/2006/main">
  <p:tag name="TIMING" val="|0.5|0.6"/>
</p:tagLst>
</file>

<file path=ppt/tags/tag4.xml><?xml version="1.0" encoding="utf-8"?>
<p:tagLst xmlns:a="http://schemas.openxmlformats.org/drawingml/2006/main" xmlns:r="http://schemas.openxmlformats.org/officeDocument/2006/relationships" xmlns:p="http://schemas.openxmlformats.org/presentationml/2006/main">
  <p:tag name="TIMING" val="|0.5|0.6"/>
</p:tagLst>
</file>

<file path=ppt/tags/tag5.xml><?xml version="1.0" encoding="utf-8"?>
<p:tagLst xmlns:a="http://schemas.openxmlformats.org/drawingml/2006/main" xmlns:r="http://schemas.openxmlformats.org/officeDocument/2006/relationships" xmlns:p="http://schemas.openxmlformats.org/presentationml/2006/main">
  <p:tag name="TIMING" val="|0.5|0.6"/>
</p:tagLst>
</file>

<file path=ppt/tags/tag6.xml><?xml version="1.0" encoding="utf-8"?>
<p:tagLst xmlns:a="http://schemas.openxmlformats.org/drawingml/2006/main" xmlns:r="http://schemas.openxmlformats.org/officeDocument/2006/relationships" xmlns:p="http://schemas.openxmlformats.org/presentationml/2006/main">
  <p:tag name="TIMING" val="|0.5|0.6"/>
</p:tagLst>
</file>

<file path=ppt/tags/tag7.xml><?xml version="1.0" encoding="utf-8"?>
<p:tagLst xmlns:a="http://schemas.openxmlformats.org/drawingml/2006/main" xmlns:r="http://schemas.openxmlformats.org/officeDocument/2006/relationships" xmlns:p="http://schemas.openxmlformats.org/presentationml/2006/main">
  <p:tag name="TIMING" val="|0.5|0.6"/>
</p:tagLst>
</file>

<file path=ppt/tags/tag8.xml><?xml version="1.0" encoding="utf-8"?>
<p:tagLst xmlns:a="http://schemas.openxmlformats.org/drawingml/2006/main" xmlns:r="http://schemas.openxmlformats.org/officeDocument/2006/relationships" xmlns:p="http://schemas.openxmlformats.org/presentationml/2006/main">
  <p:tag name="TIMING" val="|0.5|0.6"/>
</p:tagLst>
</file>

<file path=ppt/tags/tag9.xml><?xml version="1.0" encoding="utf-8"?>
<p:tagLst xmlns:a="http://schemas.openxmlformats.org/drawingml/2006/main" xmlns:r="http://schemas.openxmlformats.org/officeDocument/2006/relationships" xmlns:p="http://schemas.openxmlformats.org/presentationml/2006/main">
  <p:tag name="TIMING" val="|0.5|0.6"/>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9650</TotalTime>
  <Words>1308</Words>
  <Application>Microsoft Office PowerPoint</Application>
  <PresentationFormat>On-screen Show (4:3)</PresentationFormat>
  <Paragraphs>146</Paragraphs>
  <Slides>16</Slides>
  <Notes>16</Notes>
  <HiddenSlides>0</HiddenSlides>
  <MMClips>1</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6" baseType="lpstr">
      <vt:lpstr>Arial</vt:lpstr>
      <vt:lpstr>Calibri</vt:lpstr>
      <vt:lpstr>Calibri Light</vt:lpstr>
      <vt:lpstr>Cambria Math</vt:lpstr>
      <vt:lpstr>Segoe UI</vt:lpstr>
      <vt:lpstr>Segoe UI Emoji</vt:lpstr>
      <vt:lpstr>Segoe UI Light</vt:lpstr>
      <vt:lpstr>Times New Roman</vt:lpstr>
      <vt:lpstr>Office Theme</vt:lpstr>
      <vt:lpstr>Acrobat Document</vt:lpstr>
      <vt:lpstr>Scalable Ground-truth Annotation for Video QoE in Enterprise WiFi</vt:lpstr>
      <vt:lpstr>QoE-based Resource Control</vt:lpstr>
      <vt:lpstr>QoE-based Resource Control</vt:lpstr>
      <vt:lpstr>Network Resource Provisioning</vt:lpstr>
      <vt:lpstr>Network Resource Provisioning</vt:lpstr>
      <vt:lpstr>Problem</vt:lpstr>
      <vt:lpstr>Problem</vt:lpstr>
      <vt:lpstr>Video QoE Artifacts</vt:lpstr>
      <vt:lpstr>Limitations of prior QoE Metrics</vt:lpstr>
      <vt:lpstr>System Design</vt:lpstr>
      <vt:lpstr>Our QoE Metrics</vt:lpstr>
      <vt:lpstr>MOS Prediction Model</vt:lpstr>
      <vt:lpstr>Results</vt:lpstr>
      <vt:lpstr>Results</vt:lpstr>
      <vt:lpstr>Results</vt:lpstr>
      <vt:lpstr>Ongoing and Future Work</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AYON CHAKRABORTY</dc:creator>
  <cp:lastModifiedBy>Dasari, Mallesham</cp:lastModifiedBy>
  <cp:revision>1745</cp:revision>
  <dcterms:created xsi:type="dcterms:W3CDTF">2017-01-27T10:05:36Z</dcterms:created>
  <dcterms:modified xsi:type="dcterms:W3CDTF">2018-06-04T22:11:43Z</dcterms:modified>
</cp:coreProperties>
</file>